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embeddedFontLst>
    <p:embeddedFont>
      <p:font typeface="Corbel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gMRZqUx1tDic7GdwSwHpBwpCNE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/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Corbel"/>
              <a:buNone/>
              <a:defRPr sz="72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60"/>
              <a:buNone/>
              <a:defRPr sz="2200">
                <a:solidFill>
                  <a:srgbClr val="FFFFFF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76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6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2000"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19" name="Google Shape;19;p4"/>
          <p:cNvCxnSpPr/>
          <p:nvPr/>
        </p:nvCxnSpPr>
        <p:spPr>
          <a:xfrm>
            <a:off x="1978660" y="3733800"/>
            <a:ext cx="8229601" cy="0"/>
          </a:xfrm>
          <a:prstGeom prst="straightConnector1">
            <a:avLst/>
          </a:prstGeom>
          <a:noFill/>
          <a:ln w="100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 rot="5400000">
            <a:off x="4060136" y="-859735"/>
            <a:ext cx="4038600" cy="9872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6pPr>
            <a:lvl7pPr marL="3200400" lvl="6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7pPr>
            <a:lvl8pPr marL="3657600" lvl="7" indent="-3200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8pPr>
            <a:lvl9pPr marL="4114800" lvl="8" indent="-32004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4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 rot="5400000">
            <a:off x="7181850" y="2305050"/>
            <a:ext cx="5410200" cy="2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 rot="5400000">
            <a:off x="2152650" y="-247650"/>
            <a:ext cx="5410200" cy="74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6pPr>
            <a:lvl7pPr marL="3200400" lvl="6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7pPr>
            <a:lvl8pPr marL="3657600" lvl="7" indent="-3200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8pPr>
            <a:lvl9pPr marL="4114800" lvl="8" indent="-32004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4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6pPr>
            <a:lvl7pPr marL="3200400" lvl="6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7pPr>
            <a:lvl8pPr marL="3657600" lvl="7" indent="-3200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8pPr>
            <a:lvl9pPr marL="4114800" lvl="8" indent="-32004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4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Corbel"/>
              <a:buNone/>
              <a:defRPr sz="72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60"/>
              <a:buNone/>
              <a:defRPr sz="22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36" name="Google Shape;36;p7"/>
          <p:cNvCxnSpPr/>
          <p:nvPr/>
        </p:nvCxnSpPr>
        <p:spPr>
          <a:xfrm>
            <a:off x="1981200" y="4020408"/>
            <a:ext cx="8229601" cy="0"/>
          </a:xfrm>
          <a:prstGeom prst="straightConnector1">
            <a:avLst/>
          </a:prstGeom>
          <a:noFill/>
          <a:ln w="100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1"/>
          </p:nvPr>
        </p:nvSpPr>
        <p:spPr>
          <a:xfrm>
            <a:off x="1143000" y="2057399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03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60"/>
              <a:buChar char="•"/>
              <a:defRPr sz="2200"/>
            </a:lvl1pPr>
            <a:lvl2pPr marL="914400" lvl="1" indent="-330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Char char="•"/>
              <a:defRPr sz="2000"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 sz="1800"/>
            </a:lvl3pPr>
            <a:lvl4pPr marL="1828800" lvl="3" indent="-3098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4pPr>
            <a:lvl5pPr marL="2286000" lvl="4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5pPr>
            <a:lvl6pPr marL="2743200" lvl="5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6pPr>
            <a:lvl7pPr marL="3200400" lvl="6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7pPr>
            <a:lvl8pPr marL="3657600" lvl="7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8pPr>
            <a:lvl9pPr marL="4114800" lvl="8" indent="-309879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8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2"/>
          </p:nvPr>
        </p:nvSpPr>
        <p:spPr>
          <a:xfrm>
            <a:off x="6267612" y="20574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03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60"/>
              <a:buChar char="•"/>
              <a:defRPr sz="2200"/>
            </a:lvl1pPr>
            <a:lvl2pPr marL="914400" lvl="1" indent="-330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Char char="•"/>
              <a:defRPr sz="2000"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 sz="1800"/>
            </a:lvl3pPr>
            <a:lvl4pPr marL="1828800" lvl="3" indent="-3098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4pPr>
            <a:lvl5pPr marL="2286000" lvl="4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5pPr>
            <a:lvl6pPr marL="2743200" lvl="5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6pPr>
            <a:lvl7pPr marL="3200400" lvl="6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7pPr>
            <a:lvl8pPr marL="3657600" lvl="7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8pPr>
            <a:lvl9pPr marL="4114800" lvl="8" indent="-309879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80"/>
              <a:buChar char="•"/>
              <a:defRPr sz="16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1143000" y="2721483"/>
            <a:ext cx="4754880" cy="3383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03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60"/>
              <a:buChar char="•"/>
              <a:defRPr sz="2200"/>
            </a:lvl1pPr>
            <a:lvl2pPr marL="914400" lvl="1" indent="-330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Char char="•"/>
              <a:defRPr sz="2000"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 sz="1800"/>
            </a:lvl3pPr>
            <a:lvl4pPr marL="1828800" lvl="3" indent="-3098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4pPr>
            <a:lvl5pPr marL="2286000" lvl="4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5pPr>
            <a:lvl6pPr marL="2743200" lvl="5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6pPr>
            <a:lvl7pPr marL="3200400" lvl="6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7pPr>
            <a:lvl8pPr marL="3657600" lvl="7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8pPr>
            <a:lvl9pPr marL="4114800" lvl="8" indent="-309879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8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3"/>
          </p:nvPr>
        </p:nvSpPr>
        <p:spPr>
          <a:xfrm>
            <a:off x="6269173" y="1999032"/>
            <a:ext cx="4754880" cy="777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4"/>
          </p:nvPr>
        </p:nvSpPr>
        <p:spPr>
          <a:xfrm>
            <a:off x="6269173" y="2719322"/>
            <a:ext cx="4754880" cy="3383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03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60"/>
              <a:buChar char="•"/>
              <a:defRPr sz="2200"/>
            </a:lvl1pPr>
            <a:lvl2pPr marL="914400" lvl="1" indent="-330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Char char="•"/>
              <a:defRPr sz="2000"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 sz="1800"/>
            </a:lvl3pPr>
            <a:lvl4pPr marL="1828800" lvl="3" indent="-3098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4pPr>
            <a:lvl5pPr marL="2286000" lvl="4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5pPr>
            <a:lvl6pPr marL="2743200" lvl="5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6pPr>
            <a:lvl7pPr marL="3200400" lvl="6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7pPr>
            <a:lvl8pPr marL="3657600" lvl="7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8pPr>
            <a:lvl9pPr marL="4114800" lvl="8" indent="-309879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8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orbel"/>
              <a:buNone/>
              <a:defRPr sz="40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852159" y="1097280"/>
            <a:ext cx="521208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11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560"/>
              <a:buChar char="•"/>
              <a:defRPr sz="3200"/>
            </a:lvl1pPr>
            <a:lvl2pPr marL="914400" lvl="1" indent="-37084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240"/>
              <a:buChar char="•"/>
              <a:defRPr sz="2800"/>
            </a:lvl2pPr>
            <a:lvl3pPr marL="1371600" lvl="2" indent="-35051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920"/>
              <a:buChar char="•"/>
              <a:defRPr sz="240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  <a:defRPr sz="20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  <a:defRPr sz="2000"/>
            </a:lvl5pPr>
            <a:lvl6pPr marL="2743200" lvl="5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  <a:defRPr sz="2000"/>
            </a:lvl6pPr>
            <a:lvl7pPr marL="3200400" lvl="6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  <a:defRPr sz="2000"/>
            </a:lvl7pPr>
            <a:lvl8pPr marL="3657600" lvl="7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  <a:defRPr sz="2000"/>
            </a:lvl8pPr>
            <a:lvl9pPr marL="4114800" lvl="8" indent="-3302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1143000" y="2834640"/>
            <a:ext cx="393192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  <a:defRPr sz="1700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orbel"/>
              <a:buNone/>
              <a:defRPr sz="40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2"/>
          </p:nvPr>
        </p:nvSpPr>
        <p:spPr>
          <a:xfrm>
            <a:off x="5413248" y="1069847"/>
            <a:ext cx="6099048" cy="4800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>
            <a:spLocks noGrp="1"/>
          </p:cNvSpPr>
          <p:nvPr>
            <p:ph type="body" idx="1"/>
          </p:nvPr>
        </p:nvSpPr>
        <p:spPr>
          <a:xfrm>
            <a:off x="1143000" y="2834640"/>
            <a:ext cx="3931920" cy="288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  <a:defRPr sz="1700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/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orbel"/>
              <a:buNone/>
              <a:defRPr sz="44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036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Corbel"/>
              <a:buChar char="•"/>
              <a:defRPr sz="2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orbel"/>
              <a:buChar char="•"/>
              <a:defRPr sz="20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Corbel"/>
              <a:buChar char="•"/>
              <a:defRPr sz="18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09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Corbel"/>
              <a:buChar char="•"/>
              <a:defRPr sz="16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098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Corbel"/>
              <a:buChar char="•"/>
              <a:defRPr sz="16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098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Corbel"/>
              <a:buChar char="•"/>
              <a:defRPr sz="16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098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Corbel"/>
              <a:buChar char="•"/>
              <a:defRPr sz="16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098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Corbel"/>
              <a:buChar char="•"/>
              <a:defRPr sz="16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09879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280"/>
              <a:buFont typeface="Corbel"/>
              <a:buChar char="•"/>
              <a:defRPr sz="16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3790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orbel"/>
              <a:buNone/>
            </a:pPr>
            <a:r>
              <a:rPr lang="ru-RU"/>
              <a:t>ПРОЕКТНАЯ И ИССЛЕДОВАТЕЛЬСКАЯ ДЕЯТЕЛЬНОСТЬ В НАЧАЛЬНОЙ ШКОЛЕ.</a:t>
            </a:r>
            <a:endParaRPr/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1524000" y="5123267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6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084" y="357167"/>
            <a:ext cx="115015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Требования нового времени: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тобы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наши дети нашли свое место в жизни и добились успеха, им теперь недостаточно быть просто хорошими исполнителями, обществом востребованы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творческие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умеющие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самостоятельно мыслить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люди,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способные создавать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новое,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проявлять активность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брать на себя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ответственность.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/>
        </p:nvSpPr>
        <p:spPr>
          <a:xfrm>
            <a:off x="714895" y="565265"/>
            <a:ext cx="10856421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 организации ПрИД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3167042" y="1285860"/>
            <a:ext cx="8586302" cy="3385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ea typeface="Corbel"/>
                <a:cs typeface="Times New Roman" pitchFamily="18" charset="0"/>
                <a:sym typeface="Corbel"/>
              </a:rPr>
              <a:t>Развитие творчества, познавательного интереса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ea typeface="Corbel"/>
                <a:cs typeface="Times New Roman" pitchFamily="18" charset="0"/>
                <a:sym typeface="Corbel"/>
              </a:rPr>
              <a:t>, способностей;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ea typeface="Corbel"/>
                <a:cs typeface="Times New Roman" pitchFamily="18" charset="0"/>
                <a:sym typeface="Corbel"/>
              </a:rPr>
              <a:t>проектных </a:t>
            </a: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ea typeface="Corbel"/>
                <a:cs typeface="Times New Roman" pitchFamily="18" charset="0"/>
                <a:sym typeface="Corbel"/>
              </a:rPr>
              <a:t>и исследовательских 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ea typeface="Corbel"/>
                <a:cs typeface="Times New Roman" pitchFamily="18" charset="0"/>
                <a:sym typeface="Corbel"/>
              </a:rPr>
              <a:t>умений ( цель, проблема, планирование, способы решения, умения публично выступать  …);</a:t>
            </a:r>
          </a:p>
          <a:p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ea typeface="Corbel"/>
                <a:cs typeface="Times New Roman" pitchFamily="18" charset="0"/>
                <a:sym typeface="Corbel"/>
              </a:rPr>
              <a:t>участие 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ea typeface="Corbel"/>
                <a:cs typeface="Times New Roman" pitchFamily="18" charset="0"/>
                <a:sym typeface="Corbel"/>
              </a:rPr>
              <a:t>в конкурсах и 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ea typeface="Corbel"/>
                <a:cs typeface="Times New Roman" pitchFamily="18" charset="0"/>
                <a:sym typeface="Corbel"/>
              </a:rPr>
              <a:t>конференциях разного уровня;</a:t>
            </a:r>
          </a:p>
          <a:p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ea typeface="Corbel"/>
                <a:cs typeface="Times New Roman" pitchFamily="18" charset="0"/>
                <a:sym typeface="Corbel"/>
              </a:rPr>
              <a:t>классы с углубленным изучением предметов </a:t>
            </a:r>
            <a:endParaRPr lang="ru-RU" sz="2800" dirty="0" smtClean="0">
              <a:solidFill>
                <a:schemeClr val="dk1"/>
              </a:solidFill>
              <a:latin typeface="Times New Roman" pitchFamily="18" charset="0"/>
              <a:ea typeface="Corbel"/>
              <a:cs typeface="Times New Roman" pitchFamily="18" charset="0"/>
              <a:sym typeface="Corbe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847898" y="4500570"/>
            <a:ext cx="10041775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ea typeface="Corbel"/>
                <a:cs typeface="Times New Roman" pitchFamily="18" charset="0"/>
                <a:sym typeface="Corbel"/>
              </a:rPr>
              <a:t>ШКОЛА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ea typeface="Corbel"/>
                <a:cs typeface="Times New Roman" pitchFamily="18" charset="0"/>
                <a:sym typeface="Corbel"/>
              </a:rPr>
              <a:t>:</a:t>
            </a:r>
            <a:endParaRPr sz="2800">
              <a:solidFill>
                <a:schemeClr val="dk1"/>
              </a:solidFill>
              <a:latin typeface="Times New Roman" pitchFamily="18" charset="0"/>
              <a:ea typeface="Corbel"/>
              <a:cs typeface="Times New Roman" pitchFamily="18" charset="0"/>
              <a:sym typeface="Corbe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ea typeface="Corbel"/>
                <a:cs typeface="Times New Roman" pitchFamily="18" charset="0"/>
                <a:sym typeface="Corbel"/>
              </a:rPr>
              <a:t>внеурочная </a:t>
            </a: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ea typeface="Corbel"/>
                <a:cs typeface="Times New Roman" pitchFamily="18" charset="0"/>
                <a:sym typeface="Corbel"/>
              </a:rPr>
              <a:t>деятельность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ea typeface="Corbel"/>
                <a:cs typeface="Times New Roman" pitchFamily="18" charset="0"/>
                <a:sym typeface="Corbel"/>
              </a:rPr>
              <a:t>система </a:t>
            </a: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ea typeface="Corbel"/>
                <a:cs typeface="Times New Roman" pitchFamily="18" charset="0"/>
                <a:sym typeface="Corbel"/>
              </a:rPr>
              <a:t>решения проектных задач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ea typeface="Corbel"/>
                <a:cs typeface="Times New Roman" pitchFamily="18" charset="0"/>
                <a:sym typeface="Corbel"/>
              </a:rPr>
              <a:t>конкурсы </a:t>
            </a: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ea typeface="Corbel"/>
                <a:cs typeface="Times New Roman" pitchFamily="18" charset="0"/>
                <a:sym typeface="Corbel"/>
              </a:rPr>
              <a:t>и 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ea typeface="Corbel"/>
                <a:cs typeface="Times New Roman" pitchFamily="18" charset="0"/>
                <a:sym typeface="Corbel"/>
              </a:rPr>
              <a:t>конференции.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Times New Roman" pitchFamily="18" charset="0"/>
              <a:ea typeface="Corbel"/>
              <a:cs typeface="Times New Roman" pitchFamily="18" charset="0"/>
              <a:sym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39116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! Результат зависит от согласованных действий педагогов и родителей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Де за рамками школы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внутрисемейное общение, сотрудничество с ребенком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340" y="571480"/>
            <a:ext cx="9966960" cy="6143668"/>
          </a:xfrm>
        </p:spPr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Главное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отличие проектной деятельности от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исследовательской: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результат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проекта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— продукт с конкретным практическим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применением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результат исследования- ответ </a:t>
            </a:r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на вопрос.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95472" y="6000767"/>
            <a:ext cx="8769096" cy="3259217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123</Words>
  <PresentationFormat>Произвольный</PresentationFormat>
  <Paragraphs>14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Corbel</vt:lpstr>
      <vt:lpstr>Times New Roman</vt:lpstr>
      <vt:lpstr>Базис</vt:lpstr>
      <vt:lpstr>ПРОЕКТНАЯ И ИССЛЕДОВАТЕЛЬСКАЯ ДЕЯТЕЛЬНОСТЬ В НАЧАЛЬНОЙ ШКОЛЕ.</vt:lpstr>
      <vt:lpstr>Слайд 2</vt:lpstr>
      <vt:lpstr>Слайд 3</vt:lpstr>
      <vt:lpstr>! Результат зависит от согласованных действий педагогов и родителей - Де за рамками школы - внутрисемейное общение, сотрудничество с ребенком </vt:lpstr>
      <vt:lpstr>Главное отличие проектной деятельности от исследовательской:  результат проекта  — продукт с конкретным практическим применением  результат исследования- ответ на вопрос.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И ИССЛЕДОВАТЕЛЬСКАЯ ДЕЯТЕЛЬНОСТЬ В НАЧАЛЬНОЙ ШКОЛЕ.</dc:title>
  <dc:creator>Учитель</dc:creator>
  <cp:lastModifiedBy>Маргарита</cp:lastModifiedBy>
  <cp:revision>2</cp:revision>
  <dcterms:created xsi:type="dcterms:W3CDTF">2021-11-17T09:16:25Z</dcterms:created>
  <dcterms:modified xsi:type="dcterms:W3CDTF">2021-11-17T13:40:53Z</dcterms:modified>
</cp:coreProperties>
</file>