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3" r:id="rId4"/>
    <p:sldId id="264" r:id="rId5"/>
    <p:sldId id="268" r:id="rId6"/>
    <p:sldId id="261" r:id="rId7"/>
    <p:sldId id="260" r:id="rId8"/>
    <p:sldId id="259" r:id="rId9"/>
    <p:sldId id="269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38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09F5-45B2-47DD-8214-1F3D6EEA1B37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B142-D3C8-44FF-8B7E-21120280DF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51322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09F5-45B2-47DD-8214-1F3D6EEA1B37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B142-D3C8-44FF-8B7E-21120280DF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0228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09F5-45B2-47DD-8214-1F3D6EEA1B37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B142-D3C8-44FF-8B7E-21120280DF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2211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97454-DB75-4FC7-B889-0F1FCD4B23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1C66-370D-4CFF-8F5E-63F264F97C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2288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36E9-B2D1-4B28-8B8E-DE0EF1AC6B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1C66-370D-4CFF-8F5E-63F264F97C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9117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9CE2-DD5D-4F77-923D-E840A10625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1C66-370D-4CFF-8F5E-63F264F97C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6154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A58A-1979-44AB-83FD-57F69FB8A9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1C66-370D-4CFF-8F5E-63F264F97C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00043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9FA7D-FF7F-43D4-9747-76DA541FD7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1C66-370D-4CFF-8F5E-63F264F97C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8655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1A2C-9211-4B29-B188-61DD3CA6D5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1C66-370D-4CFF-8F5E-63F264F97C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31052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E4E2-1CEA-4F0E-A90B-7C7750D27D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1C66-370D-4CFF-8F5E-63F264F97C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24526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BF66-4BE9-47E5-A248-E7FD245A7EB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1C66-370D-4CFF-8F5E-63F264F97C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73465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09F5-45B2-47DD-8214-1F3D6EEA1B37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B142-D3C8-44FF-8B7E-21120280DF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76583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1B73-A560-45F7-B554-547733ACD6A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1C66-370D-4CFF-8F5E-63F264F97C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48122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AA3A-E642-4B49-A9B5-389543189E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1C66-370D-4CFF-8F5E-63F264F97C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5836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9F5E-E30B-486E-A83A-4635FFF21AC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1C66-370D-4CFF-8F5E-63F264F97C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2855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09F5-45B2-47DD-8214-1F3D6EEA1B37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B142-D3C8-44FF-8B7E-21120280DF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87154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09F5-45B2-47DD-8214-1F3D6EEA1B37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B142-D3C8-44FF-8B7E-21120280DF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76787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09F5-45B2-47DD-8214-1F3D6EEA1B37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B142-D3C8-44FF-8B7E-21120280DF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6839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09F5-45B2-47DD-8214-1F3D6EEA1B37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B142-D3C8-44FF-8B7E-21120280DF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02092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09F5-45B2-47DD-8214-1F3D6EEA1B37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B142-D3C8-44FF-8B7E-21120280DF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7200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09F5-45B2-47DD-8214-1F3D6EEA1B37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B142-D3C8-44FF-8B7E-21120280DF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2303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09F5-45B2-47DD-8214-1F3D6EEA1B37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B142-D3C8-44FF-8B7E-21120280DF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03865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B09F5-45B2-47DD-8214-1F3D6EEA1B37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6B142-D3C8-44FF-8B7E-21120280DF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033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1C1C5-5791-4E41-8312-7ECC57D050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F1C66-370D-4CFF-8F5E-63F264F97C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70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fin.ru/ru/document/?id_4=6340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wixstatic.com/media/632d61_ee30c8d4f8b24357bdbea6bd9079927b~mv2_d_5354_3810_s_4_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2408" y="676119"/>
            <a:ext cx="7654471" cy="545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10860" y="2319595"/>
            <a:ext cx="10770281" cy="1647443"/>
          </a:xfrm>
          <a:prstGeom prst="rect">
            <a:avLst/>
          </a:prstGeom>
          <a:solidFill>
            <a:schemeClr val="bg2">
              <a:lumMod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63224" y="2471959"/>
            <a:ext cx="10770281" cy="1647443"/>
          </a:xfrm>
          <a:prstGeom prst="rect">
            <a:avLst/>
          </a:prstGeom>
          <a:solidFill>
            <a:schemeClr val="bg2">
              <a:lumMod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6957060" y="2643369"/>
            <a:ext cx="5485130" cy="2952067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rgbClr val="FF0000"/>
                </a:solidFill>
                <a:latin typeface="Candara" panose="020E0502030303020204" pitchFamily="34" charset="0"/>
              </a:rPr>
              <a:t>Кого, чему и </a:t>
            </a:r>
            <a:br>
              <a:rPr lang="ru-RU" sz="4800" b="1" dirty="0">
                <a:solidFill>
                  <a:srgbClr val="FF0000"/>
                </a:solidFill>
                <a:latin typeface="Candara" panose="020E0502030303020204" pitchFamily="34" charset="0"/>
              </a:rPr>
            </a:br>
            <a:r>
              <a:rPr lang="ru-RU" sz="4800" b="1" dirty="0">
                <a:solidFill>
                  <a:srgbClr val="FF0000"/>
                </a:solidFill>
                <a:latin typeface="Candara" panose="020E0502030303020204" pitchFamily="34" charset="0"/>
              </a:rPr>
              <a:t>как учить?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05" y="0"/>
            <a:ext cx="12187592" cy="876097"/>
          </a:xfrm>
          <a:prstGeom prst="rect">
            <a:avLst/>
          </a:prstGeom>
          <a:solidFill>
            <a:schemeClr val="bg2">
              <a:lumMod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4570" y="314252"/>
            <a:ext cx="10770281" cy="704687"/>
          </a:xfrm>
          <a:prstGeom prst="rect">
            <a:avLst/>
          </a:prstGeom>
          <a:solidFill>
            <a:schemeClr val="bg2">
              <a:lumMod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05" y="5991426"/>
            <a:ext cx="12187592" cy="876097"/>
          </a:xfrm>
          <a:prstGeom prst="rect">
            <a:avLst/>
          </a:prstGeom>
          <a:solidFill>
            <a:schemeClr val="bg2">
              <a:lumMod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9947" y="5426961"/>
            <a:ext cx="11532107" cy="876097"/>
          </a:xfrm>
          <a:prstGeom prst="rect">
            <a:avLst/>
          </a:prstGeom>
          <a:solidFill>
            <a:schemeClr val="bg2">
              <a:lumMod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1C66-370D-4CFF-8F5E-63F264F97CD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66404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10860" y="2319595"/>
            <a:ext cx="10770281" cy="1647443"/>
          </a:xfrm>
          <a:prstGeom prst="rect">
            <a:avLst/>
          </a:prstGeom>
          <a:solidFill>
            <a:schemeClr val="bg2">
              <a:lumMod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6957060" y="2643369"/>
            <a:ext cx="5485130" cy="2952067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5" y="0"/>
            <a:ext cx="12187592" cy="876097"/>
          </a:xfrm>
          <a:prstGeom prst="rect">
            <a:avLst/>
          </a:prstGeom>
          <a:solidFill>
            <a:schemeClr val="bg2">
              <a:lumMod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4570" y="314252"/>
            <a:ext cx="10770281" cy="704687"/>
          </a:xfrm>
          <a:prstGeom prst="rect">
            <a:avLst/>
          </a:prstGeom>
          <a:solidFill>
            <a:schemeClr val="bg2">
              <a:lumMod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4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Кого учить</a:t>
            </a:r>
            <a:r>
              <a:rPr lang="ru-RU" sz="4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05" y="5991426"/>
            <a:ext cx="12187592" cy="876097"/>
          </a:xfrm>
          <a:prstGeom prst="rect">
            <a:avLst/>
          </a:prstGeom>
          <a:solidFill>
            <a:schemeClr val="bg2">
              <a:lumMod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9947" y="5426961"/>
            <a:ext cx="11532107" cy="876097"/>
          </a:xfrm>
          <a:prstGeom prst="rect">
            <a:avLst/>
          </a:prstGeom>
          <a:solidFill>
            <a:schemeClr val="bg2">
              <a:lumMod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1C66-370D-4CFF-8F5E-63F264F97CD5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785" y="1021429"/>
            <a:ext cx="5186959" cy="31813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2713" y="1074091"/>
            <a:ext cx="4764149" cy="31813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71457" y="3264838"/>
            <a:ext cx="4323815" cy="348812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583748" y="4235013"/>
            <a:ext cx="26091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Учащиеся 2-4 классов</a:t>
            </a:r>
            <a:endParaRPr lang="ru-RU" sz="105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836117" y="4235013"/>
            <a:ext cx="26091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Учащиеся 5-9 классов</a:t>
            </a:r>
            <a:endParaRPr lang="ru-RU" sz="105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996476" y="3428856"/>
            <a:ext cx="2609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Родители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5766842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90742" y="2221426"/>
            <a:ext cx="10770281" cy="1647443"/>
          </a:xfrm>
          <a:prstGeom prst="rect">
            <a:avLst/>
          </a:prstGeom>
          <a:solidFill>
            <a:schemeClr val="bg2">
              <a:lumMod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6957060" y="2643369"/>
            <a:ext cx="5485130" cy="2952067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5" y="0"/>
            <a:ext cx="12187592" cy="876097"/>
          </a:xfrm>
          <a:prstGeom prst="rect">
            <a:avLst/>
          </a:prstGeom>
          <a:solidFill>
            <a:schemeClr val="bg2">
              <a:lumMod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4551" y="194543"/>
            <a:ext cx="10770281" cy="704687"/>
          </a:xfrm>
          <a:prstGeom prst="rect">
            <a:avLst/>
          </a:prstGeom>
          <a:solidFill>
            <a:schemeClr val="bg2">
              <a:lumMod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4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Ч</a:t>
            </a:r>
            <a:r>
              <a:rPr lang="ru-RU" sz="4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ему  </a:t>
            </a:r>
            <a:r>
              <a:rPr lang="ru-RU" sz="4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учить?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05" y="5991426"/>
            <a:ext cx="12187592" cy="876097"/>
          </a:xfrm>
          <a:prstGeom prst="rect">
            <a:avLst/>
          </a:prstGeom>
          <a:solidFill>
            <a:schemeClr val="bg2">
              <a:lumMod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9947" y="5426961"/>
            <a:ext cx="11532107" cy="876097"/>
          </a:xfrm>
          <a:prstGeom prst="rect">
            <a:avLst/>
          </a:prstGeom>
          <a:solidFill>
            <a:schemeClr val="bg2">
              <a:lumMod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1C66-370D-4CFF-8F5E-63F264F97CD5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601" y="2221426"/>
            <a:ext cx="6031462" cy="450004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096000" y="818635"/>
            <a:ext cx="57005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  <a:hlinkClick r:id="rId3"/>
              </a:rPr>
              <a:t>«Рамка» компетенций</a:t>
            </a:r>
            <a:endParaRPr lang="ru-RU" sz="4400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48297" y="2179090"/>
            <a:ext cx="544830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/>
            <a:r>
              <a:rPr lang="ru-RU" sz="32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З</a:t>
            </a:r>
            <a:r>
              <a:rPr lang="ru-RU" sz="32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ависит </a:t>
            </a:r>
            <a:r>
              <a:rPr lang="ru-RU" sz="32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от многих факторов</a:t>
            </a:r>
            <a:r>
              <a:rPr lang="ru-RU" sz="32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:</a:t>
            </a:r>
          </a:p>
          <a:p>
            <a:pPr marL="566928" lvl="0" indent="-457200">
              <a:buFont typeface="Wingdings" panose="05000000000000000000" pitchFamily="2" charset="2"/>
              <a:buChar char="Ø"/>
            </a:pPr>
            <a:r>
              <a:rPr lang="ru-RU" sz="32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 </a:t>
            </a:r>
            <a:r>
              <a:rPr lang="ru-RU" sz="32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региональных особенностей </a:t>
            </a:r>
            <a:r>
              <a:rPr lang="ru-RU" sz="32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учащихся,</a:t>
            </a:r>
          </a:p>
          <a:p>
            <a:pPr marL="566928" lvl="0" indent="-457200">
              <a:buFont typeface="Wingdings" panose="05000000000000000000" pitchFamily="2" charset="2"/>
              <a:buChar char="Ø"/>
            </a:pPr>
            <a:r>
              <a:rPr lang="ru-RU" sz="32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 </a:t>
            </a:r>
            <a:r>
              <a:rPr lang="ru-RU" sz="32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вида учебного </a:t>
            </a:r>
            <a:r>
              <a:rPr lang="ru-RU" sz="32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заведения,</a:t>
            </a:r>
          </a:p>
          <a:p>
            <a:pPr marL="566928" lvl="0" indent="-457200">
              <a:buFont typeface="Wingdings" panose="05000000000000000000" pitchFamily="2" charset="2"/>
              <a:buChar char="Ø"/>
            </a:pPr>
            <a:r>
              <a:rPr lang="ru-RU" sz="32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желания </a:t>
            </a:r>
            <a:r>
              <a:rPr lang="ru-RU" sz="32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учителя и его интереса к определенной теме и т.п.</a:t>
            </a:r>
          </a:p>
        </p:txBody>
      </p:sp>
    </p:spTree>
    <p:extLst>
      <p:ext uri="{BB962C8B-B14F-4D97-AF65-F5344CB8AC3E}">
        <p14:creationId xmlns:p14="http://schemas.microsoft.com/office/powerpoint/2010/main" xmlns="" val="300626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rcRect b="71366"/>
          <a:stretch/>
        </p:blipFill>
        <p:spPr>
          <a:xfrm>
            <a:off x="108040" y="1199212"/>
            <a:ext cx="11855999" cy="535148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74753" y="317823"/>
            <a:ext cx="115892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(рамка) финансовой компетентности для учащихся школьного возраста</a:t>
            </a: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(элемент)</a:t>
            </a:r>
            <a:endParaRPr lang="ru-RU" sz="24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904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8CE6D1C0-BE5F-4410-BABD-22608829CBE6}"/>
              </a:ext>
            </a:extLst>
          </p:cNvPr>
          <p:cNvSpPr/>
          <p:nvPr/>
        </p:nvSpPr>
        <p:spPr>
          <a:xfrm>
            <a:off x="947130" y="2335668"/>
            <a:ext cx="10756102" cy="37003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ndara" panose="020E0502030303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2731" y="343542"/>
            <a:ext cx="10968833" cy="58317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Каким темам обучать по финансовой грамотности?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022731" y="1037049"/>
            <a:ext cx="6622467" cy="45731"/>
            <a:chOff x="1020763" y="1570978"/>
            <a:chExt cx="6624000" cy="45742"/>
          </a:xfrm>
        </p:grpSpPr>
        <p:sp>
          <p:nvSpPr>
            <p:cNvPr id="4" name="Прямоугольник  2"/>
            <p:cNvSpPr/>
            <p:nvPr/>
          </p:nvSpPr>
          <p:spPr>
            <a:xfrm>
              <a:off x="1020763" y="1570979"/>
              <a:ext cx="1656000" cy="4574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ndara" panose="020E0502030303020204" pitchFamily="34" charset="0"/>
              </a:endParaRPr>
            </a:p>
          </p:txBody>
        </p:sp>
        <p:sp>
          <p:nvSpPr>
            <p:cNvPr id="5" name="Прямоугольник  2"/>
            <p:cNvSpPr/>
            <p:nvPr/>
          </p:nvSpPr>
          <p:spPr>
            <a:xfrm>
              <a:off x="2676763" y="1570978"/>
              <a:ext cx="1656000" cy="45741"/>
            </a:xfrm>
            <a:prstGeom prst="rect">
              <a:avLst/>
            </a:prstGeom>
            <a:solidFill>
              <a:srgbClr val="00B0F0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ndara" panose="020E0502030303020204" pitchFamily="34" charset="0"/>
              </a:endParaRPr>
            </a:p>
          </p:txBody>
        </p:sp>
        <p:sp>
          <p:nvSpPr>
            <p:cNvPr id="6" name="Прямоугольник  2"/>
            <p:cNvSpPr/>
            <p:nvPr/>
          </p:nvSpPr>
          <p:spPr>
            <a:xfrm>
              <a:off x="4332763" y="1570978"/>
              <a:ext cx="1656000" cy="45741"/>
            </a:xfrm>
            <a:prstGeom prst="rect">
              <a:avLst/>
            </a:prstGeom>
            <a:solidFill>
              <a:srgbClr val="00B0F0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ndara" panose="020E0502030303020204" pitchFamily="34" charset="0"/>
              </a:endParaRPr>
            </a:p>
          </p:txBody>
        </p:sp>
        <p:sp>
          <p:nvSpPr>
            <p:cNvPr id="7" name="Прямоугольник  2"/>
            <p:cNvSpPr/>
            <p:nvPr/>
          </p:nvSpPr>
          <p:spPr>
            <a:xfrm>
              <a:off x="5988763" y="1570978"/>
              <a:ext cx="1656000" cy="45741"/>
            </a:xfrm>
            <a:prstGeom prst="rect">
              <a:avLst/>
            </a:prstGeom>
            <a:solidFill>
              <a:srgbClr val="00B0F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ndara" panose="020E0502030303020204" pitchFamily="34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F704A943-1644-4EE1-8889-24AB70C12095}"/>
              </a:ext>
            </a:extLst>
          </p:cNvPr>
          <p:cNvGrpSpPr/>
          <p:nvPr/>
        </p:nvGrpSpPr>
        <p:grpSpPr>
          <a:xfrm>
            <a:off x="1129097" y="2599378"/>
            <a:ext cx="10905096" cy="3340391"/>
            <a:chOff x="985231" y="3037401"/>
            <a:chExt cx="11137468" cy="3341164"/>
          </a:xfrm>
        </p:grpSpPr>
        <p:pic>
          <p:nvPicPr>
            <p:cNvPr id="15364" name="Picture 4" descr="Мальчик, Ребенок, Дети, Стол, Дошкольное, Рисунок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326" y="3037401"/>
              <a:ext cx="1154914" cy="1367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8142027" y="4376133"/>
              <a:ext cx="3980672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09728"/>
              <a:endPara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endParaRPr>
            </a:p>
            <a:p>
              <a:pPr marL="109728"/>
              <a:r>
                <a:rPr 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rPr>
                <a:t>Примеры тем: </a:t>
              </a:r>
            </a:p>
            <a:p>
              <a:pPr marL="395421" indent="-285693">
                <a:buFont typeface="Arial" panose="020B0604020202020204" pitchFamily="34" charset="0"/>
                <a:buChar char="•"/>
              </a:pPr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rPr>
                <a:t>долгосрочное финансовое планирование,</a:t>
              </a:r>
            </a:p>
            <a:p>
              <a:pPr marL="395421" indent="-285693">
                <a:buFont typeface="Arial" panose="020B0604020202020204" pitchFamily="34" charset="0"/>
                <a:buChar char="•"/>
              </a:pPr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rPr>
                <a:t>инфляция</a:t>
              </a:r>
            </a:p>
            <a:p>
              <a:pPr marL="395421" indent="-285693">
                <a:buFont typeface="Arial" panose="020B0604020202020204" pitchFamily="34" charset="0"/>
                <a:buChar char="•"/>
              </a:pPr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rPr>
                <a:t>защита прав потребителей. 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321034" y="3175804"/>
              <a:ext cx="194638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09728">
                <a:buClr>
                  <a:srgbClr val="00B0F0"/>
                </a:buClr>
              </a:pPr>
              <a:r>
                <a:rPr 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rPr>
                <a:t>Младшие школьники</a:t>
              </a:r>
              <a:br>
                <a:rPr 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rPr>
              </a:br>
              <a:r>
                <a:rPr 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rPr>
                <a:t>(до 12 лет) </a:t>
              </a:r>
            </a:p>
            <a:p>
              <a:pPr marL="109728">
                <a:buClr>
                  <a:srgbClr val="00B0F0"/>
                </a:buClr>
              </a:pPr>
              <a:endPara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532702" y="4376133"/>
              <a:ext cx="3518667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09728"/>
              <a:endPara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endParaRPr>
            </a:p>
            <a:p>
              <a:pPr marL="109728"/>
              <a:r>
                <a:rPr 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rPr>
                <a:t>Примеры тем:</a:t>
              </a:r>
            </a:p>
            <a:p>
              <a:pPr marL="395421" indent="-285693">
                <a:buFont typeface="Arial" panose="020B0604020202020204" pitchFamily="34" charset="0"/>
                <a:buChar char="•"/>
              </a:pPr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rPr>
                <a:t>банковские карты, </a:t>
              </a:r>
            </a:p>
            <a:p>
              <a:pPr marL="395421" indent="-285693">
                <a:buFont typeface="Arial" panose="020B0604020202020204" pitchFamily="34" charset="0"/>
                <a:buChar char="•"/>
              </a:pPr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rPr>
                <a:t>виды сбережений и инвестиций, </a:t>
              </a:r>
            </a:p>
            <a:p>
              <a:pPr marL="395421" indent="-285693">
                <a:buFont typeface="Arial" panose="020B0604020202020204" pitchFamily="34" charset="0"/>
                <a:buChar char="•"/>
              </a:pPr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rPr>
                <a:t>кредиты.</a:t>
              </a:r>
            </a:p>
          </p:txBody>
        </p:sp>
        <p:pic>
          <p:nvPicPr>
            <p:cNvPr id="15366" name="Picture 6" descr="Мальчик, Человек, Teen, Подросток, Молодой, Студент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0236" y="3118037"/>
              <a:ext cx="753101" cy="1506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8" name="Picture 8" descr="Мальчик Работает, Мальчик Вектор, Молодой, Работает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2702" y="3103526"/>
              <a:ext cx="1544263" cy="1235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2CB0EA8A-01BB-4426-A1EC-7A613258C493}"/>
                </a:ext>
              </a:extLst>
            </p:cNvPr>
            <p:cNvSpPr/>
            <p:nvPr/>
          </p:nvSpPr>
          <p:spPr>
            <a:xfrm>
              <a:off x="985231" y="4624239"/>
              <a:ext cx="3227408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09728"/>
              <a:r>
                <a:rPr 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rPr>
                <a:t>Примеры тем: </a:t>
              </a:r>
            </a:p>
            <a:p>
              <a:pPr marL="395421" indent="-285693">
                <a:buFont typeface="Arial" panose="020B0604020202020204" pitchFamily="34" charset="0"/>
                <a:buChar char="•"/>
              </a:pPr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rPr>
                <a:t>потребности и их безграничность, </a:t>
              </a:r>
            </a:p>
            <a:p>
              <a:pPr marL="395421" indent="-285693">
                <a:buFont typeface="Arial" panose="020B0604020202020204" pitchFamily="34" charset="0"/>
                <a:buChar char="•"/>
              </a:pPr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rPr>
                <a:t>виды расходов, </a:t>
              </a:r>
            </a:p>
            <a:p>
              <a:pPr marL="395421" indent="-285693">
                <a:buFont typeface="Arial" panose="020B0604020202020204" pitchFamily="34" charset="0"/>
                <a:buChar char="•"/>
              </a:pPr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rPr>
                <a:t>необходимость работать. 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2ED295EA-D21E-4D20-A285-7369CC441D85}"/>
                </a:ext>
              </a:extLst>
            </p:cNvPr>
            <p:cNvSpPr/>
            <p:nvPr/>
          </p:nvSpPr>
          <p:spPr>
            <a:xfrm>
              <a:off x="5938394" y="3231562"/>
              <a:ext cx="144977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09728"/>
              <a:r>
                <a:rPr 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rPr>
                <a:t>Подростки </a:t>
              </a:r>
              <a:br>
                <a:rPr 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rPr>
              </a:br>
              <a:r>
                <a:rPr 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rPr>
                <a:t>12-14 лет 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7FDD839F-B5E3-4BA6-9D36-91AC98AA3701}"/>
                </a:ext>
              </a:extLst>
            </p:cNvPr>
            <p:cNvSpPr/>
            <p:nvPr/>
          </p:nvSpPr>
          <p:spPr>
            <a:xfrm>
              <a:off x="9356070" y="3287851"/>
              <a:ext cx="132448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latin typeface="Candara" panose="020E0502030303020204" pitchFamily="34" charset="0"/>
                </a:rPr>
                <a:t>Подростки</a:t>
              </a:r>
              <a:br>
                <a:rPr lang="ru-RU" b="1" dirty="0">
                  <a:latin typeface="Candara" panose="020E0502030303020204" pitchFamily="34" charset="0"/>
                </a:rPr>
              </a:br>
              <a:r>
                <a:rPr lang="ru-RU" b="1" dirty="0">
                  <a:latin typeface="Candara" panose="020E0502030303020204" pitchFamily="34" charset="0"/>
                </a:rPr>
                <a:t> 15-17 лет </a:t>
              </a:r>
            </a:p>
          </p:txBody>
        </p:sp>
      </p:grp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1C66-370D-4CFF-8F5E-63F264F97C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5037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872" y="282326"/>
            <a:ext cx="10511798" cy="71471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Темы по финансовой грамотности</a:t>
            </a:r>
            <a:endParaRPr lang="ru-RU" sz="4000" b="1" dirty="0">
              <a:latin typeface="Candara" panose="020E0502030303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022731" y="1020324"/>
            <a:ext cx="6622467" cy="45731"/>
            <a:chOff x="1020763" y="1570978"/>
            <a:chExt cx="6624000" cy="45742"/>
          </a:xfrm>
        </p:grpSpPr>
        <p:sp>
          <p:nvSpPr>
            <p:cNvPr id="8" name="Прямоугольник  2"/>
            <p:cNvSpPr/>
            <p:nvPr/>
          </p:nvSpPr>
          <p:spPr>
            <a:xfrm>
              <a:off x="1020763" y="1570979"/>
              <a:ext cx="1656000" cy="4574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ndara" panose="020E0502030303020204" pitchFamily="34" charset="0"/>
              </a:endParaRPr>
            </a:p>
          </p:txBody>
        </p:sp>
        <p:sp>
          <p:nvSpPr>
            <p:cNvPr id="9" name="Прямоугольник  2"/>
            <p:cNvSpPr/>
            <p:nvPr/>
          </p:nvSpPr>
          <p:spPr>
            <a:xfrm>
              <a:off x="2676763" y="1570978"/>
              <a:ext cx="1656000" cy="45741"/>
            </a:xfrm>
            <a:prstGeom prst="rect">
              <a:avLst/>
            </a:prstGeom>
            <a:solidFill>
              <a:srgbClr val="00B0F0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ndara" panose="020E0502030303020204" pitchFamily="34" charset="0"/>
              </a:endParaRPr>
            </a:p>
          </p:txBody>
        </p:sp>
        <p:sp>
          <p:nvSpPr>
            <p:cNvPr id="10" name="Прямоугольник  2"/>
            <p:cNvSpPr/>
            <p:nvPr/>
          </p:nvSpPr>
          <p:spPr>
            <a:xfrm>
              <a:off x="4332763" y="1570978"/>
              <a:ext cx="1656000" cy="45741"/>
            </a:xfrm>
            <a:prstGeom prst="rect">
              <a:avLst/>
            </a:prstGeom>
            <a:solidFill>
              <a:srgbClr val="00B0F0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ndara" panose="020E0502030303020204" pitchFamily="34" charset="0"/>
              </a:endParaRPr>
            </a:p>
          </p:txBody>
        </p:sp>
        <p:sp>
          <p:nvSpPr>
            <p:cNvPr id="11" name="Прямоугольник  2"/>
            <p:cNvSpPr/>
            <p:nvPr/>
          </p:nvSpPr>
          <p:spPr>
            <a:xfrm>
              <a:off x="5988763" y="1570978"/>
              <a:ext cx="1656000" cy="45741"/>
            </a:xfrm>
            <a:prstGeom prst="rect">
              <a:avLst/>
            </a:prstGeom>
            <a:solidFill>
              <a:srgbClr val="00B0F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ndara" panose="020E0502030303020204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022731" y="470088"/>
            <a:ext cx="10933289" cy="6416982"/>
            <a:chOff x="1458057" y="287440"/>
            <a:chExt cx="11323671" cy="6767406"/>
          </a:xfrm>
        </p:grpSpPr>
        <p:sp>
          <p:nvSpPr>
            <p:cNvPr id="29" name="Стрелка: пятиугольник 28">
              <a:extLst>
                <a:ext uri="{FF2B5EF4-FFF2-40B4-BE49-F238E27FC236}">
                  <a16:creationId xmlns="" xmlns:a16="http://schemas.microsoft.com/office/drawing/2014/main" id="{566C3D21-DB8C-4D96-A61E-BFB1B2EFFB2C}"/>
                </a:ext>
              </a:extLst>
            </p:cNvPr>
            <p:cNvSpPr/>
            <p:nvPr/>
          </p:nvSpPr>
          <p:spPr>
            <a:xfrm rot="18599961">
              <a:off x="340478" y="2914098"/>
              <a:ext cx="6767406" cy="1514089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andara" panose="020E0502030303020204" pitchFamily="34" charset="0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2788681" y="3218711"/>
              <a:ext cx="1360140" cy="1344648"/>
            </a:xfrm>
            <a:prstGeom prst="ellipse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-3694485"/>
                <a:satOff val="-6499"/>
                <a:lumOff val="-83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Овал 13"/>
            <p:cNvSpPr/>
            <p:nvPr/>
          </p:nvSpPr>
          <p:spPr>
            <a:xfrm>
              <a:off x="4069527" y="1834960"/>
              <a:ext cx="1360140" cy="1310966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-7388970"/>
                <a:satOff val="-12997"/>
                <a:lumOff val="-1672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" name="Прямоугольник 2"/>
            <p:cNvSpPr/>
            <p:nvPr/>
          </p:nvSpPr>
          <p:spPr>
            <a:xfrm>
              <a:off x="5584695" y="2342335"/>
              <a:ext cx="7197033" cy="876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2400" b="1" dirty="0">
                  <a:solidFill>
                    <a:srgbClr val="FF0000"/>
                  </a:solidFill>
                  <a:latin typeface="Candara" panose="020E0502030303020204" pitchFamily="34" charset="0"/>
                </a:rPr>
                <a:t>Финансовые цели,  экономическая среда, общество, защита прав потребителей</a:t>
              </a:r>
              <a:endParaRPr lang="ru-RU" sz="2400" dirty="0">
                <a:solidFill>
                  <a:srgbClr val="FF0000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370347" y="3784635"/>
              <a:ext cx="6715067" cy="876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2400" b="1" dirty="0">
                  <a:solidFill>
                    <a:srgbClr val="FF0000"/>
                  </a:solidFill>
                  <a:latin typeface="Candara" panose="020E0502030303020204" pitchFamily="34" charset="0"/>
                </a:rPr>
                <a:t>Финансовые инструменты:  кредиты, вклады, инвестиции, сбережения, страхование</a:t>
              </a:r>
              <a:endParaRPr lang="ru-RU" sz="2400" dirty="0">
                <a:solidFill>
                  <a:srgbClr val="FF0000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525202" y="5311944"/>
              <a:ext cx="5829805" cy="876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2400" b="1" dirty="0">
                  <a:solidFill>
                    <a:srgbClr val="FF0000"/>
                  </a:solidFill>
                  <a:latin typeface="Candara" panose="020E0502030303020204" pitchFamily="34" charset="0"/>
                </a:rPr>
                <a:t>Потребности, расходы доходы, бюджет, деньги</a:t>
              </a:r>
              <a:endParaRPr lang="ru-RU" sz="2400" dirty="0">
                <a:solidFill>
                  <a:srgbClr val="FF0000"/>
                </a:solidFill>
                <a:latin typeface="Candara" panose="020E0502030303020204" pitchFamily="34" charset="0"/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="" xmlns:a16="http://schemas.microsoft.com/office/drawing/2014/main" id="{94C30E89-9BFB-4EE5-A538-FC03CBECD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458057" y="4779020"/>
              <a:ext cx="1248223" cy="1248223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570191" y="4767343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86814" y="3240753"/>
            <a:ext cx="405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58648" y="1783733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3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1C66-370D-4CFF-8F5E-63F264F97C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15240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998" y="242338"/>
            <a:ext cx="10329168" cy="1249466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Candara" panose="020E0502030303020204" pitchFamily="34" charset="0"/>
              </a:rPr>
              <a:t>Каких подходов </a:t>
            </a:r>
            <a:r>
              <a:rPr lang="ru-RU" sz="3600" b="1" dirty="0" smtClean="0">
                <a:latin typeface="Candara" panose="020E0502030303020204" pitchFamily="34" charset="0"/>
              </a:rPr>
              <a:t> </a:t>
            </a:r>
            <a:r>
              <a:rPr lang="ru-RU" sz="3600" b="1" dirty="0">
                <a:latin typeface="Candara" panose="020E0502030303020204" pitchFamily="34" charset="0"/>
              </a:rPr>
              <a:t>придерживаемся?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3920" y="1524763"/>
            <a:ext cx="7218936" cy="50141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sz="4000" b="1" dirty="0">
                <a:solidFill>
                  <a:srgbClr val="FF0000"/>
                </a:solidFill>
                <a:latin typeface="Candara" panose="020E0502030303020204" pitchFamily="34" charset="0"/>
              </a:rPr>
              <a:t>От простого к </a:t>
            </a:r>
            <a:r>
              <a:rPr lang="ru-RU" sz="40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сложному.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От </a:t>
            </a:r>
            <a:r>
              <a:rPr lang="ru-RU" sz="4000" b="1" dirty="0">
                <a:solidFill>
                  <a:srgbClr val="FF0000"/>
                </a:solidFill>
                <a:latin typeface="Candara" panose="020E0502030303020204" pitchFamily="34" charset="0"/>
              </a:rPr>
              <a:t>развлекательного к дидактическому. </a:t>
            </a:r>
            <a:endParaRPr lang="ru-RU" sz="4000" b="1" dirty="0" smtClean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От </a:t>
            </a:r>
            <a:r>
              <a:rPr lang="ru-RU" sz="4000" b="1" dirty="0">
                <a:solidFill>
                  <a:srgbClr val="FF0000"/>
                </a:solidFill>
                <a:latin typeface="Candara" panose="020E0502030303020204" pitchFamily="34" charset="0"/>
              </a:rPr>
              <a:t>внешнего к внутреннему. </a:t>
            </a:r>
            <a:endParaRPr lang="en-US" sz="400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943920" y="1381466"/>
            <a:ext cx="6622467" cy="45731"/>
            <a:chOff x="1020763" y="1570978"/>
            <a:chExt cx="6624000" cy="45742"/>
          </a:xfrm>
        </p:grpSpPr>
        <p:sp>
          <p:nvSpPr>
            <p:cNvPr id="5" name="Прямоугольник  2"/>
            <p:cNvSpPr/>
            <p:nvPr/>
          </p:nvSpPr>
          <p:spPr>
            <a:xfrm>
              <a:off x="1020763" y="1570979"/>
              <a:ext cx="1656000" cy="4574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 2"/>
            <p:cNvSpPr/>
            <p:nvPr/>
          </p:nvSpPr>
          <p:spPr>
            <a:xfrm>
              <a:off x="2676763" y="1570978"/>
              <a:ext cx="1656000" cy="45741"/>
            </a:xfrm>
            <a:prstGeom prst="rect">
              <a:avLst/>
            </a:prstGeom>
            <a:solidFill>
              <a:srgbClr val="00B0F0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 2"/>
            <p:cNvSpPr/>
            <p:nvPr/>
          </p:nvSpPr>
          <p:spPr>
            <a:xfrm>
              <a:off x="4332763" y="1570978"/>
              <a:ext cx="1656000" cy="45741"/>
            </a:xfrm>
            <a:prstGeom prst="rect">
              <a:avLst/>
            </a:prstGeom>
            <a:solidFill>
              <a:srgbClr val="00B0F0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 2"/>
            <p:cNvSpPr/>
            <p:nvPr/>
          </p:nvSpPr>
          <p:spPr>
            <a:xfrm>
              <a:off x="5988763" y="1570978"/>
              <a:ext cx="1656000" cy="45741"/>
            </a:xfrm>
            <a:prstGeom prst="rect">
              <a:avLst/>
            </a:prstGeom>
            <a:solidFill>
              <a:srgbClr val="00B0F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1C66-370D-4CFF-8F5E-63F264F97CD5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3074" name="Picture 2" descr="http://specocenka.org/wp-content/plugins/wp-o-matic/cache/ac08cf571b_razvitie-ohrany-tru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6495" y="1759640"/>
            <a:ext cx="3813859" cy="199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pnevmomash.com/images/eko/0987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5044" y="5037484"/>
            <a:ext cx="3971451" cy="15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464635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325BD4BB-E2B3-4E5F-9E67-85EF9F2299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1038" t="4443" r="39882" b="76369"/>
          <a:stretch/>
        </p:blipFill>
        <p:spPr>
          <a:xfrm>
            <a:off x="6077896" y="2207512"/>
            <a:ext cx="1573841" cy="1582754"/>
          </a:xfrm>
          <a:prstGeom prst="rect">
            <a:avLst/>
          </a:prstGeom>
        </p:spPr>
      </p:pic>
      <p:pic>
        <p:nvPicPr>
          <p:cNvPr id="1026" name="Picture 2" descr="http://images.gofreedownload.net/rounded-blue-warning-sign-27314.jpg">
            <a:extLst>
              <a:ext uri="{FF2B5EF4-FFF2-40B4-BE49-F238E27FC236}">
                <a16:creationId xmlns="" xmlns:a16="http://schemas.microsoft.com/office/drawing/2014/main" id="{602E5C60-3E66-47F6-97D5-C936EC789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3146" y="2982236"/>
            <a:ext cx="1406381" cy="140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E395364-7D40-4A68-91C6-A1509CC2E0D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4132" y="4154795"/>
            <a:ext cx="1508433" cy="15084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516" y="334457"/>
            <a:ext cx="10826266" cy="10668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Акцент на формирование навыков и установок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4424" y="1616346"/>
            <a:ext cx="10648072" cy="487725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000" b="1" i="1" dirty="0">
                <a:solidFill>
                  <a:srgbClr val="FF0000"/>
                </a:solidFill>
                <a:latin typeface="Candara" panose="020E0502030303020204" pitchFamily="34" charset="0"/>
              </a:rPr>
              <a:t>Финансовая грамотность это </a:t>
            </a:r>
            <a:r>
              <a:rPr lang="ru-RU" sz="2000" i="1" dirty="0">
                <a:solidFill>
                  <a:srgbClr val="FF0000"/>
                </a:solidFill>
                <a:latin typeface="Candara" panose="020E0502030303020204" pitchFamily="34" charset="0"/>
              </a:rPr>
              <a:t>взаимосвязь всех трех компонентов (знаний, навыков и убеждений). </a:t>
            </a:r>
          </a:p>
          <a:p>
            <a:pPr marL="109728" indent="0">
              <a:lnSpc>
                <a:spcPct val="100000"/>
              </a:lnSpc>
              <a:buNone/>
            </a:pP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896633" y="1476040"/>
            <a:ext cx="6622467" cy="45731"/>
            <a:chOff x="1020763" y="1570978"/>
            <a:chExt cx="6624000" cy="45742"/>
          </a:xfrm>
        </p:grpSpPr>
        <p:sp>
          <p:nvSpPr>
            <p:cNvPr id="4" name="Прямоугольник  2"/>
            <p:cNvSpPr/>
            <p:nvPr/>
          </p:nvSpPr>
          <p:spPr>
            <a:xfrm>
              <a:off x="1020763" y="1570979"/>
              <a:ext cx="1656000" cy="4574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" name="Прямоугольник  2"/>
            <p:cNvSpPr/>
            <p:nvPr/>
          </p:nvSpPr>
          <p:spPr>
            <a:xfrm>
              <a:off x="2676763" y="1570978"/>
              <a:ext cx="1656000" cy="45741"/>
            </a:xfrm>
            <a:prstGeom prst="rect">
              <a:avLst/>
            </a:prstGeom>
            <a:solidFill>
              <a:srgbClr val="00B0F0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" name="Прямоугольник  2"/>
            <p:cNvSpPr/>
            <p:nvPr/>
          </p:nvSpPr>
          <p:spPr>
            <a:xfrm>
              <a:off x="4332763" y="1570978"/>
              <a:ext cx="1656000" cy="45741"/>
            </a:xfrm>
            <a:prstGeom prst="rect">
              <a:avLst/>
            </a:prstGeom>
            <a:solidFill>
              <a:srgbClr val="00B0F0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 2"/>
            <p:cNvSpPr/>
            <p:nvPr/>
          </p:nvSpPr>
          <p:spPr>
            <a:xfrm>
              <a:off x="5988763" y="1570978"/>
              <a:ext cx="1656000" cy="45741"/>
            </a:xfrm>
            <a:prstGeom prst="rect">
              <a:avLst/>
            </a:prstGeom>
            <a:solidFill>
              <a:srgbClr val="00B0F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29253" y="2750988"/>
            <a:ext cx="3631394" cy="203085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09728"/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Если бы финансовая грамотность включала в себя 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только убеждения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, то человек понимал бы, что он хочет стать финансово независимым, но при этом 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не знал как и не умел это делать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39515" y="5663228"/>
            <a:ext cx="10826267" cy="8904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marL="109728"/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Если же это 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только знания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, например, о том, что такое кредит, то это не значит, что поход в банк пройдет успешно, ведь 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нет умений разговаривать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с банковскими сотрудниками 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или убеждений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о том, что кредит большая ответственность.</a:t>
            </a:r>
          </a:p>
        </p:txBody>
      </p:sp>
      <p:cxnSp>
        <p:nvCxnSpPr>
          <p:cNvPr id="24" name="Прямая со стрелкой 23"/>
          <p:cNvCxnSpPr>
            <a:cxnSpLocks/>
          </p:cNvCxnSpPr>
          <p:nvPr/>
        </p:nvCxnSpPr>
        <p:spPr>
          <a:xfrm flipH="1">
            <a:off x="6655315" y="3814308"/>
            <a:ext cx="71951" cy="48133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cxnSpLocks/>
          </p:cNvCxnSpPr>
          <p:nvPr/>
        </p:nvCxnSpPr>
        <p:spPr>
          <a:xfrm flipV="1">
            <a:off x="5461654" y="3057973"/>
            <a:ext cx="314969" cy="1521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cxnSpLocks/>
          </p:cNvCxnSpPr>
          <p:nvPr/>
        </p:nvCxnSpPr>
        <p:spPr>
          <a:xfrm>
            <a:off x="5196313" y="4242919"/>
            <a:ext cx="265341" cy="2117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1C66-370D-4CFF-8F5E-63F264F97C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54236" y="2766466"/>
            <a:ext cx="4130762" cy="17539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09728"/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Если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 это 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только навыки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, то можно иметь привычку всегда читать договор, который подписываешь, но без знаний 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не понимать, на что конкретно надо обращать внимание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и 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зачем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 вообще это делать. </a:t>
            </a:r>
          </a:p>
        </p:txBody>
      </p:sp>
    </p:spTree>
    <p:extLst>
      <p:ext uri="{BB962C8B-B14F-4D97-AF65-F5344CB8AC3E}">
        <p14:creationId xmlns:p14="http://schemas.microsoft.com/office/powerpoint/2010/main" xmlns="" val="23738614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10858" y="2507227"/>
            <a:ext cx="10770281" cy="1647443"/>
          </a:xfrm>
          <a:prstGeom prst="rect">
            <a:avLst/>
          </a:prstGeom>
          <a:solidFill>
            <a:schemeClr val="bg2">
              <a:lumMod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05" y="0"/>
            <a:ext cx="12187592" cy="876097"/>
          </a:xfrm>
          <a:prstGeom prst="rect">
            <a:avLst/>
          </a:prstGeom>
          <a:solidFill>
            <a:schemeClr val="bg2">
              <a:lumMod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4570" y="314252"/>
            <a:ext cx="10770281" cy="704687"/>
          </a:xfrm>
          <a:prstGeom prst="rect">
            <a:avLst/>
          </a:prstGeom>
          <a:solidFill>
            <a:schemeClr val="bg2">
              <a:lumMod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05" y="5991426"/>
            <a:ext cx="12187592" cy="876097"/>
          </a:xfrm>
          <a:prstGeom prst="rect">
            <a:avLst/>
          </a:prstGeom>
          <a:solidFill>
            <a:schemeClr val="bg2">
              <a:lumMod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9947" y="5426961"/>
            <a:ext cx="11532107" cy="876097"/>
          </a:xfrm>
          <a:prstGeom prst="rect">
            <a:avLst/>
          </a:prstGeom>
          <a:solidFill>
            <a:schemeClr val="bg2">
              <a:lumMod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1C66-370D-4CFF-8F5E-63F264F97CD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9944" y="2428781"/>
            <a:ext cx="115321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50" lvl="0"/>
            <a:r>
              <a:rPr lang="ru-RU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Задача педагога</a:t>
            </a:r>
            <a:r>
              <a:rPr lang="ru-RU" sz="3200" dirty="0">
                <a:solidFill>
                  <a:srgbClr val="FF0000"/>
                </a:solidFill>
                <a:latin typeface="Candara" panose="020E0502030303020204" pitchFamily="34" charset="0"/>
              </a:rPr>
              <a:t>, который решил обучать финансовой грамотности -  самому </a:t>
            </a:r>
            <a:r>
              <a:rPr lang="ru-RU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расставить приоритеты и определить</a:t>
            </a:r>
            <a:r>
              <a:rPr lang="ru-RU" sz="3200" dirty="0">
                <a:solidFill>
                  <a:srgbClr val="FF0000"/>
                </a:solidFill>
                <a:latin typeface="Candara" panose="020E0502030303020204" pitchFamily="34" charset="0"/>
              </a:rPr>
              <a:t>, </a:t>
            </a:r>
            <a:r>
              <a:rPr lang="ru-RU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какие темы в первую очередь стоит затронуть </a:t>
            </a:r>
            <a:r>
              <a:rPr lang="ru-RU" sz="3200" dirty="0">
                <a:solidFill>
                  <a:srgbClr val="FF0000"/>
                </a:solidFill>
                <a:latin typeface="Candara" panose="020E0502030303020204" pitchFamily="34" charset="0"/>
              </a:rPr>
              <a:t>для конкретной аудитории </a:t>
            </a:r>
            <a:r>
              <a:rPr lang="ru-RU" sz="32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учащихся. </a:t>
            </a:r>
            <a:endParaRPr lang="ru-RU" sz="3200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marL="109750" lvl="0"/>
            <a:endParaRPr lang="ru-RU" sz="320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12433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334</Words>
  <Application>Microsoft Office PowerPoint</Application>
  <PresentationFormat>Произвольный</PresentationFormat>
  <Paragraphs>57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Каким темам обучать по финансовой грамотности?</vt:lpstr>
      <vt:lpstr>Темы по финансовой грамотности</vt:lpstr>
      <vt:lpstr>Каких подходов  придерживаемся?</vt:lpstr>
      <vt:lpstr>Акцент на формирование навыков и установок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serg</cp:lastModifiedBy>
  <cp:revision>13</cp:revision>
  <dcterms:created xsi:type="dcterms:W3CDTF">2018-06-07T05:24:08Z</dcterms:created>
  <dcterms:modified xsi:type="dcterms:W3CDTF">2020-01-07T14:44:39Z</dcterms:modified>
</cp:coreProperties>
</file>