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12192000"/>
  <p:notesSz cx="6858000" cy="9144000"/>
  <p:embeddedFontLst>
    <p:embeddedFont>
      <p:font typeface="Helvetica Neue"/>
      <p:regular r:id="rId19"/>
      <p:bold r:id="rId20"/>
      <p:italic r:id="rId21"/>
      <p:boldItalic r:id="rId22"/>
    </p:embeddedFont>
    <p:embeddedFont>
      <p:font typeface="Gill Sans"/>
      <p:regular r:id="rId23"/>
      <p:bold r:id="rId24"/>
    </p:embeddedFont>
    <p:embeddedFont>
      <p:font typeface="Open Sans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9" roundtripDataSignature="AMtx7mhT1VHrVDt1yB98BS6KXhGn1Enh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bold.fntdata"/><Relationship Id="rId22" Type="http://schemas.openxmlformats.org/officeDocument/2006/relationships/font" Target="fonts/HelveticaNeue-boldItalic.fntdata"/><Relationship Id="rId21" Type="http://schemas.openxmlformats.org/officeDocument/2006/relationships/font" Target="fonts/HelveticaNeue-italic.fntdata"/><Relationship Id="rId24" Type="http://schemas.openxmlformats.org/officeDocument/2006/relationships/font" Target="fonts/GillSans-bold.fntdata"/><Relationship Id="rId23" Type="http://schemas.openxmlformats.org/officeDocument/2006/relationships/font" Target="fonts/GillSans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bold.fntdata"/><Relationship Id="rId25" Type="http://schemas.openxmlformats.org/officeDocument/2006/relationships/font" Target="fonts/OpenSans-regular.fntdata"/><Relationship Id="rId28" Type="http://schemas.openxmlformats.org/officeDocument/2006/relationships/font" Target="fonts/OpenSans-boldItalic.fntdata"/><Relationship Id="rId27" Type="http://schemas.openxmlformats.org/officeDocument/2006/relationships/font" Target="fonts/Open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HelveticaNeue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bg>
      <p:bgPr>
        <a:solidFill>
          <a:schemeClr val="accent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5" title="scalloped circle"/>
          <p:cNvSpPr/>
          <p:nvPr/>
        </p:nvSpPr>
        <p:spPr>
          <a:xfrm>
            <a:off x="3557016" y="630936"/>
            <a:ext cx="5235575" cy="5229225"/>
          </a:xfrm>
          <a:custGeom>
            <a:rect b="b" l="l" r="r" t="t"/>
            <a:pathLst>
              <a:path extrusionOk="0" h="3294" w="3298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15" name="Google Shape;15;p15"/>
          <p:cNvSpPr txBox="1"/>
          <p:nvPr>
            <p:ph type="ctrTitle"/>
          </p:nvPr>
        </p:nvSpPr>
        <p:spPr>
          <a:xfrm>
            <a:off x="1078523" y="1098388"/>
            <a:ext cx="10318418" cy="43949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0"/>
              <a:buFont typeface="Impact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5"/>
          <p:cNvSpPr txBox="1"/>
          <p:nvPr>
            <p:ph idx="1" type="subTitle"/>
          </p:nvPr>
        </p:nvSpPr>
        <p:spPr>
          <a:xfrm>
            <a:off x="2215045" y="5979196"/>
            <a:ext cx="8045373" cy="7422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b="1" i="0" sz="2000" cap="none">
                <a:solidFill>
                  <a:schemeClr val="dk2"/>
                </a:solidFill>
              </a:defRPr>
            </a:lvl1pPr>
            <a:lvl2pPr lvl="1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7" name="Google Shape;17;p15"/>
          <p:cNvSpPr txBox="1"/>
          <p:nvPr>
            <p:ph idx="10" type="dt"/>
          </p:nvPr>
        </p:nvSpPr>
        <p:spPr>
          <a:xfrm>
            <a:off x="1078523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4406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5"/>
          <p:cNvSpPr txBox="1"/>
          <p:nvPr>
            <p:ph idx="11" type="ftr"/>
          </p:nvPr>
        </p:nvSpPr>
        <p:spPr>
          <a:xfrm>
            <a:off x="4180332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4406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2" type="sldNum"/>
          </p:nvPr>
        </p:nvSpPr>
        <p:spPr>
          <a:xfrm>
            <a:off x="9067218" y="6375679"/>
            <a:ext cx="2329723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2440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2440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2440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2440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24406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24406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24406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24406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24406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0" name="Google Shape;20;p15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4"/>
          <p:cNvSpPr txBox="1"/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4"/>
          <p:cNvSpPr txBox="1"/>
          <p:nvPr>
            <p:ph idx="1" type="body"/>
          </p:nvPr>
        </p:nvSpPr>
        <p:spPr>
          <a:xfrm rot="5400000">
            <a:off x="4544043" y="-1006365"/>
            <a:ext cx="3593591" cy="10178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24"/>
          <p:cNvSpPr txBox="1"/>
          <p:nvPr>
            <p:ph idx="10" type="dt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4"/>
          <p:cNvSpPr txBox="1"/>
          <p:nvPr>
            <p:ph idx="11" type="ftr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4"/>
          <p:cNvSpPr txBox="1"/>
          <p:nvPr>
            <p:ph idx="12" type="sldNum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5"/>
          <p:cNvSpPr txBox="1"/>
          <p:nvPr>
            <p:ph type="title"/>
          </p:nvPr>
        </p:nvSpPr>
        <p:spPr>
          <a:xfrm rot="5400000">
            <a:off x="8012185" y="2436522"/>
            <a:ext cx="5600404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5"/>
          <p:cNvSpPr txBox="1"/>
          <p:nvPr>
            <p:ph idx="1" type="body"/>
          </p:nvPr>
        </p:nvSpPr>
        <p:spPr>
          <a:xfrm rot="5400000">
            <a:off x="2653390" y="-1013705"/>
            <a:ext cx="5600405" cy="83925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25"/>
          <p:cNvSpPr txBox="1"/>
          <p:nvPr>
            <p:ph idx="10" type="dt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5"/>
          <p:cNvSpPr txBox="1"/>
          <p:nvPr>
            <p:ph idx="11" type="ftr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5"/>
          <p:cNvSpPr txBox="1"/>
          <p:nvPr>
            <p:ph idx="12" type="sldNum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/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" type="body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10" type="dt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1" type="ftr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6"/>
          <p:cNvSpPr txBox="1"/>
          <p:nvPr>
            <p:ph idx="12" type="sldNum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showMasterSp="0" type="secHead">
  <p:cSld name="SECTION_HEADER">
    <p:bg>
      <p:bgPr>
        <a:solidFill>
          <a:schemeClr val="dk2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/>
          <p:nvPr>
            <p:ph type="title"/>
          </p:nvPr>
        </p:nvSpPr>
        <p:spPr>
          <a:xfrm>
            <a:off x="3242929" y="1073888"/>
            <a:ext cx="8187071" cy="40646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400"/>
              <a:buFont typeface="Impact"/>
              <a:buNone/>
              <a:defRPr sz="8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" type="body"/>
          </p:nvPr>
        </p:nvSpPr>
        <p:spPr>
          <a:xfrm>
            <a:off x="3242930" y="5159781"/>
            <a:ext cx="7017488" cy="9511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b="1" i="0" sz="2000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" name="Google Shape;30;p17"/>
          <p:cNvSpPr txBox="1"/>
          <p:nvPr>
            <p:ph idx="10" type="dt"/>
          </p:nvPr>
        </p:nvSpPr>
        <p:spPr>
          <a:xfrm>
            <a:off x="3236546" y="6375679"/>
            <a:ext cx="1493947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1" type="ftr"/>
          </p:nvPr>
        </p:nvSpPr>
        <p:spPr>
          <a:xfrm>
            <a:off x="5279064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12" type="sldNum"/>
          </p:nvPr>
        </p:nvSpPr>
        <p:spPr>
          <a:xfrm>
            <a:off x="9942434" y="6375679"/>
            <a:ext cx="1487566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pSp>
        <p:nvGrpSpPr>
          <p:cNvPr id="33" name="Google Shape;33;p17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34" name="Google Shape;34;p17" title="left scallop shape"/>
            <p:cNvSpPr/>
            <p:nvPr/>
          </p:nvSpPr>
          <p:spPr>
            <a:xfrm>
              <a:off x="0" y="0"/>
              <a:ext cx="2814638" cy="6858000"/>
            </a:xfrm>
            <a:custGeom>
              <a:rect b="b" l="l" r="r" t="t"/>
              <a:pathLst>
                <a:path extrusionOk="0" h="4320" w="1773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35" name="Google Shape;35;p17" title="left scallop inline"/>
            <p:cNvSpPr/>
            <p:nvPr/>
          </p:nvSpPr>
          <p:spPr>
            <a:xfrm>
              <a:off x="874382" y="0"/>
              <a:ext cx="1646238" cy="6858000"/>
            </a:xfrm>
            <a:custGeom>
              <a:rect b="b" l="l" r="r" t="t"/>
              <a:pathLst>
                <a:path extrusionOk="0" h="4320" w="1037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/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" type="body"/>
          </p:nvPr>
        </p:nvSpPr>
        <p:spPr>
          <a:xfrm>
            <a:off x="1257300" y="2286000"/>
            <a:ext cx="4800600" cy="36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18"/>
          <p:cNvSpPr txBox="1"/>
          <p:nvPr>
            <p:ph idx="2" type="body"/>
          </p:nvPr>
        </p:nvSpPr>
        <p:spPr>
          <a:xfrm>
            <a:off x="6647796" y="2286000"/>
            <a:ext cx="4800600" cy="36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8"/>
          <p:cNvSpPr txBox="1"/>
          <p:nvPr>
            <p:ph idx="10" type="dt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8"/>
          <p:cNvSpPr txBox="1"/>
          <p:nvPr>
            <p:ph idx="11" type="ftr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2" type="sldNum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9"/>
          <p:cNvSpPr txBox="1"/>
          <p:nvPr>
            <p:ph type="title"/>
          </p:nvPr>
        </p:nvSpPr>
        <p:spPr>
          <a:xfrm>
            <a:off x="1252728" y="381000"/>
            <a:ext cx="10172700" cy="1493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9"/>
          <p:cNvSpPr txBox="1"/>
          <p:nvPr>
            <p:ph idx="1" type="body"/>
          </p:nvPr>
        </p:nvSpPr>
        <p:spPr>
          <a:xfrm>
            <a:off x="1251678" y="2199633"/>
            <a:ext cx="4800600" cy="6325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b="1" sz="19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b="1" sz="1900"/>
            </a:lvl2pPr>
            <a:lvl3pPr indent="-2286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19"/>
          <p:cNvSpPr txBox="1"/>
          <p:nvPr>
            <p:ph idx="2" type="body"/>
          </p:nvPr>
        </p:nvSpPr>
        <p:spPr>
          <a:xfrm>
            <a:off x="1257300" y="2909102"/>
            <a:ext cx="4800600" cy="29963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3" type="body"/>
          </p:nvPr>
        </p:nvSpPr>
        <p:spPr>
          <a:xfrm>
            <a:off x="6633864" y="2199633"/>
            <a:ext cx="4800600" cy="6325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b="1" sz="19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b="1" sz="1900"/>
            </a:lvl2pPr>
            <a:lvl3pPr indent="-2286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19"/>
          <p:cNvSpPr txBox="1"/>
          <p:nvPr>
            <p:ph idx="4" type="body"/>
          </p:nvPr>
        </p:nvSpPr>
        <p:spPr>
          <a:xfrm>
            <a:off x="6633864" y="2909102"/>
            <a:ext cx="4800600" cy="29963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19"/>
          <p:cNvSpPr txBox="1"/>
          <p:nvPr>
            <p:ph idx="10" type="dt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9"/>
          <p:cNvSpPr txBox="1"/>
          <p:nvPr>
            <p:ph idx="11" type="ftr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2" type="sldNum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0"/>
          <p:cNvSpPr txBox="1"/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0"/>
          <p:cNvSpPr txBox="1"/>
          <p:nvPr>
            <p:ph idx="10" type="dt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0"/>
          <p:cNvSpPr txBox="1"/>
          <p:nvPr>
            <p:ph idx="11" type="ftr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2" type="sldNum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1"/>
          <p:cNvSpPr txBox="1"/>
          <p:nvPr>
            <p:ph idx="10" type="dt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1"/>
          <p:cNvSpPr txBox="1"/>
          <p:nvPr>
            <p:ph idx="11" type="ftr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2" type="sldNum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showMasterSp="0" type="objTx">
  <p:cSld name="OBJECT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 title="right scallop background shape"/>
          <p:cNvSpPr/>
          <p:nvPr/>
        </p:nvSpPr>
        <p:spPr>
          <a:xfrm>
            <a:off x="7389812" y="0"/>
            <a:ext cx="4802188" cy="6858000"/>
          </a:xfrm>
          <a:custGeom>
            <a:rect b="b" l="l" r="r" t="t"/>
            <a:pathLst>
              <a:path extrusionOk="0" h="4320" w="3025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63" name="Google Shape;63;p22"/>
          <p:cNvSpPr txBox="1"/>
          <p:nvPr>
            <p:ph type="title"/>
          </p:nvPr>
        </p:nvSpPr>
        <p:spPr>
          <a:xfrm>
            <a:off x="8337884" y="457199"/>
            <a:ext cx="3092115" cy="11966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Gill Sans"/>
              <a:buNone/>
              <a:defRPr b="1" i="0" sz="1900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2"/>
          <p:cNvSpPr txBox="1"/>
          <p:nvPr>
            <p:ph idx="1" type="body"/>
          </p:nvPr>
        </p:nvSpPr>
        <p:spPr>
          <a:xfrm>
            <a:off x="765051" y="920377"/>
            <a:ext cx="6158418" cy="4985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 sz="3200"/>
            </a:lvl1pPr>
            <a:lvl2pPr indent="-4064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3810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  <a:defRPr sz="2400"/>
            </a:lvl3pPr>
            <a:lvl4pPr indent="-3556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4pPr>
            <a:lvl5pPr indent="-3556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556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6pPr>
            <a:lvl7pPr indent="-3556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8pPr>
            <a:lvl9pPr indent="-3556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65" name="Google Shape;65;p22"/>
          <p:cNvSpPr txBox="1"/>
          <p:nvPr>
            <p:ph idx="2" type="body"/>
          </p:nvPr>
        </p:nvSpPr>
        <p:spPr>
          <a:xfrm>
            <a:off x="8337885" y="1741336"/>
            <a:ext cx="3092115" cy="4164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66" name="Google Shape;66;p22"/>
          <p:cNvSpPr txBox="1"/>
          <p:nvPr>
            <p:ph idx="10" type="dt"/>
          </p:nvPr>
        </p:nvSpPr>
        <p:spPr>
          <a:xfrm>
            <a:off x="765051" y="6375679"/>
            <a:ext cx="1233355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 txBox="1"/>
          <p:nvPr>
            <p:ph idx="11" type="ftr"/>
          </p:nvPr>
        </p:nvSpPr>
        <p:spPr>
          <a:xfrm>
            <a:off x="2103620" y="6375679"/>
            <a:ext cx="348217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2"/>
          <p:cNvSpPr txBox="1"/>
          <p:nvPr>
            <p:ph idx="12" type="sldNum"/>
          </p:nvPr>
        </p:nvSpPr>
        <p:spPr>
          <a:xfrm>
            <a:off x="5691014" y="6375679"/>
            <a:ext cx="1232456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69" name="Google Shape;69;p2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showMasterSp="0" type="picTx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3"/>
          <p:cNvSpPr/>
          <p:nvPr>
            <p:ph idx="2" type="pic"/>
          </p:nvPr>
        </p:nvSpPr>
        <p:spPr>
          <a:xfrm>
            <a:off x="283464" y="0"/>
            <a:ext cx="7355585" cy="6857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ill Sans"/>
              <a:buNone/>
              <a:defRPr b="0" i="0" sz="28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ill Sans"/>
              <a:buNone/>
              <a:defRPr b="0" i="0" sz="20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ill Sans"/>
              <a:buNone/>
              <a:defRPr b="0" i="0" sz="20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ill Sans"/>
              <a:buNone/>
              <a:defRPr b="0" i="0" sz="20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72" name="Google Shape;72;p23" title="right scallop background shape"/>
          <p:cNvSpPr/>
          <p:nvPr/>
        </p:nvSpPr>
        <p:spPr>
          <a:xfrm>
            <a:off x="7389812" y="0"/>
            <a:ext cx="4802188" cy="6858000"/>
          </a:xfrm>
          <a:custGeom>
            <a:rect b="b" l="l" r="r" t="t"/>
            <a:pathLst>
              <a:path extrusionOk="0" h="4320" w="3025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73" name="Google Shape;73;p23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23"/>
          <p:cNvSpPr txBox="1"/>
          <p:nvPr>
            <p:ph type="title"/>
          </p:nvPr>
        </p:nvSpPr>
        <p:spPr>
          <a:xfrm>
            <a:off x="8337883" y="457200"/>
            <a:ext cx="3092117" cy="11966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Gill Sans"/>
              <a:buNone/>
              <a:defRPr b="1" i="0" sz="1900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3"/>
          <p:cNvSpPr txBox="1"/>
          <p:nvPr>
            <p:ph idx="1" type="body"/>
          </p:nvPr>
        </p:nvSpPr>
        <p:spPr>
          <a:xfrm>
            <a:off x="8337883" y="1741336"/>
            <a:ext cx="3092117" cy="4164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6" name="Google Shape;76;p23"/>
          <p:cNvSpPr txBox="1"/>
          <p:nvPr>
            <p:ph idx="10" type="dt"/>
          </p:nvPr>
        </p:nvSpPr>
        <p:spPr>
          <a:xfrm>
            <a:off x="765950" y="6375679"/>
            <a:ext cx="1232456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1" type="ftr"/>
          </p:nvPr>
        </p:nvSpPr>
        <p:spPr>
          <a:xfrm>
            <a:off x="2103621" y="6375679"/>
            <a:ext cx="3482178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3"/>
          <p:cNvSpPr txBox="1"/>
          <p:nvPr>
            <p:ph idx="12" type="sldNum"/>
          </p:nvPr>
        </p:nvSpPr>
        <p:spPr>
          <a:xfrm>
            <a:off x="5687568" y="6375679"/>
            <a:ext cx="123444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  <a:defRPr b="0" i="0" sz="5100" u="none" cap="none" strike="noStrik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4"/>
          <p:cNvSpPr txBox="1"/>
          <p:nvPr>
            <p:ph idx="1" type="body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42900" lvl="1" marL="9144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b="0" i="0" sz="18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30200" lvl="2" marL="13716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17500" lvl="3" marL="18288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Char char="–"/>
              <a:defRPr b="0" i="0" sz="14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17500" lvl="4" marL="22860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17500" lvl="5" marL="27432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Char char="–"/>
              <a:defRPr b="0" i="0" sz="14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17500" lvl="6" marL="32004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17500" lvl="7" marL="36576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Char char="–"/>
              <a:defRPr b="0" i="0" sz="14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17500" lvl="8" marL="41148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0" type="dt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9" name="Google Shape;9;p14"/>
          <p:cNvSpPr txBox="1"/>
          <p:nvPr>
            <p:ph idx="11" type="ftr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0" name="Google Shape;10;p14"/>
          <p:cNvSpPr txBox="1"/>
          <p:nvPr>
            <p:ph idx="12" type="sldNum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1" name="Google Shape;11;p14" title="Left scallop edge"/>
          <p:cNvSpPr/>
          <p:nvPr/>
        </p:nvSpPr>
        <p:spPr>
          <a:xfrm>
            <a:off x="0" y="0"/>
            <a:ext cx="885825" cy="6858000"/>
          </a:xfrm>
          <a:custGeom>
            <a:rect b="b" l="l" r="r" t="t"/>
            <a:pathLst>
              <a:path extrusionOk="0" h="4320" w="558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2" name="Google Shape;12;p14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Relationship Id="rId4" Type="http://schemas.openxmlformats.org/officeDocument/2006/relationships/image" Target="../media/image6.jpg"/><Relationship Id="rId5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Relationship Id="rId4" Type="http://schemas.openxmlformats.org/officeDocument/2006/relationships/image" Target="../media/image13.jpg"/><Relationship Id="rId5" Type="http://schemas.openxmlformats.org/officeDocument/2006/relationships/image" Target="../media/image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Relationship Id="rId4" Type="http://schemas.openxmlformats.org/officeDocument/2006/relationships/image" Target="../media/image2.jpg"/><Relationship Id="rId5" Type="http://schemas.openxmlformats.org/officeDocument/2006/relationships/image" Target="../media/image1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/>
          <p:nvPr>
            <p:ph type="ctrTitle"/>
          </p:nvPr>
        </p:nvSpPr>
        <p:spPr>
          <a:xfrm>
            <a:off x="1078523" y="970385"/>
            <a:ext cx="10318418" cy="48705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0"/>
              <a:buFont typeface="Impact"/>
              <a:buNone/>
            </a:pPr>
            <a:r>
              <a:rPr lang="ru-RU"/>
              <a:t>ОСНОВЫ ЗДОРОВОГО ПИТАНИЯ</a:t>
            </a:r>
            <a:endParaRPr/>
          </a:p>
        </p:txBody>
      </p:sp>
      <p:sp>
        <p:nvSpPr>
          <p:cNvPr id="96" name="Google Shape;96;p1"/>
          <p:cNvSpPr txBox="1"/>
          <p:nvPr>
            <p:ph idx="1" type="subTitle"/>
          </p:nvPr>
        </p:nvSpPr>
        <p:spPr>
          <a:xfrm>
            <a:off x="587828" y="139959"/>
            <a:ext cx="11383348" cy="65815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ru-RU" sz="1200">
                <a:latin typeface="Times New Roman"/>
                <a:ea typeface="Times New Roman"/>
                <a:cs typeface="Times New Roman"/>
                <a:sym typeface="Times New Roman"/>
              </a:rPr>
              <a:t>ФБУЗ «ЦЕНТР ГИГИЕНЫ И ЭПИДЕМИОЛОГИИ В ПЕРМСКОМ КРАЕ»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</a:pPr>
            <a:r>
              <a:rPr lang="ru-RU" sz="1200">
                <a:latin typeface="Times New Roman"/>
                <a:ea typeface="Times New Roman"/>
                <a:cs typeface="Times New Roman"/>
                <a:sym typeface="Times New Roman"/>
              </a:rPr>
              <a:t>ОТДЕЛ ГИГИЕНЫ ДЕТЕЙ И ПОДРОСТКОВ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"/>
          <p:cNvSpPr txBox="1"/>
          <p:nvPr>
            <p:ph idx="1" type="body"/>
          </p:nvPr>
        </p:nvSpPr>
        <p:spPr>
          <a:xfrm>
            <a:off x="998376" y="354563"/>
            <a:ext cx="10431624" cy="55250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ru-RU" sz="3600">
                <a:solidFill>
                  <a:schemeClr val="dk1"/>
                </a:solidFill>
              </a:rPr>
              <a:t>При не соблюдении принципов питания, чрезмерном употреблении сахара, жирной пищи возникает риск развития </a:t>
            </a:r>
            <a:r>
              <a:rPr b="1" lang="ru-RU" sz="3600">
                <a:solidFill>
                  <a:schemeClr val="dk1"/>
                </a:solidFill>
              </a:rPr>
              <a:t>избыточной массы тела (ожирения</a:t>
            </a:r>
            <a:r>
              <a:rPr lang="ru-RU" sz="3600">
                <a:solidFill>
                  <a:schemeClr val="dk1"/>
                </a:solidFill>
              </a:rPr>
              <a:t>), </a:t>
            </a:r>
            <a:r>
              <a:rPr b="1" lang="ru-RU" sz="3600">
                <a:solidFill>
                  <a:schemeClr val="dk1"/>
                </a:solidFill>
              </a:rPr>
              <a:t>сахарного диабета </a:t>
            </a:r>
            <a:r>
              <a:rPr lang="ru-RU" sz="3600">
                <a:solidFill>
                  <a:schemeClr val="dk1"/>
                </a:solidFill>
              </a:rPr>
              <a:t>и др. заболеваний.</a:t>
            </a:r>
            <a:endParaRPr/>
          </a:p>
        </p:txBody>
      </p:sp>
      <p:pic>
        <p:nvPicPr>
          <p:cNvPr id="159" name="Google Shape;15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4516" y="2929811"/>
            <a:ext cx="5595484" cy="3732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"/>
          <p:cNvSpPr txBox="1"/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ru-RU"/>
              <a:t>ОЖИРЕНИЕ</a:t>
            </a:r>
            <a:endParaRPr/>
          </a:p>
        </p:txBody>
      </p:sp>
      <p:sp>
        <p:nvSpPr>
          <p:cNvPr id="165" name="Google Shape;165;p11"/>
          <p:cNvSpPr txBox="1"/>
          <p:nvPr>
            <p:ph idx="1" type="body"/>
          </p:nvPr>
        </p:nvSpPr>
        <p:spPr>
          <a:xfrm>
            <a:off x="1251678" y="1259633"/>
            <a:ext cx="5982185" cy="4619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b="0" i="0" lang="ru-RU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избыточное отложение жира в организме может быть либо самостоятельным заболеванием, либо синдромом, сопровождающим другие заболевания. 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66" name="Google Shape;166;p11"/>
          <p:cNvPicPr preferRelativeResize="0"/>
          <p:nvPr/>
        </p:nvPicPr>
        <p:blipFill rotWithShape="1">
          <a:blip r:embed="rId3">
            <a:alphaModFix/>
          </a:blip>
          <a:srcRect b="0" l="10138" r="11011" t="0"/>
          <a:stretch/>
        </p:blipFill>
        <p:spPr>
          <a:xfrm>
            <a:off x="6968954" y="382385"/>
            <a:ext cx="4725955" cy="3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7171" y="2836350"/>
            <a:ext cx="5328263" cy="3068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67974" y="3753860"/>
            <a:ext cx="4290222" cy="2956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7842" y="4025085"/>
            <a:ext cx="3499815" cy="2669389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2"/>
          <p:cNvSpPr txBox="1"/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ru-RU"/>
              <a:t>САХАРНЫЙ ДИАБЕТ</a:t>
            </a:r>
            <a:endParaRPr/>
          </a:p>
        </p:txBody>
      </p:sp>
      <p:sp>
        <p:nvSpPr>
          <p:cNvPr id="175" name="Google Shape;175;p12"/>
          <p:cNvSpPr txBox="1"/>
          <p:nvPr>
            <p:ph idx="1" type="body"/>
          </p:nvPr>
        </p:nvSpPr>
        <p:spPr>
          <a:xfrm>
            <a:off x="1007706" y="1156997"/>
            <a:ext cx="5281127" cy="53186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ru-RU" sz="2400">
                <a:solidFill>
                  <a:schemeClr val="dk1"/>
                </a:solidFill>
              </a:rPr>
              <a:t>Это эндокринное заболевание</a:t>
            </a:r>
            <a:r>
              <a:rPr b="0" i="0" lang="ru-RU" sz="2400">
                <a:solidFill>
                  <a:schemeClr val="dk1"/>
                </a:solidFill>
              </a:rPr>
              <a:t>, связанное с нарушением усвоения </a:t>
            </a:r>
            <a:r>
              <a:rPr lang="ru-RU" sz="2400">
                <a:solidFill>
                  <a:schemeClr val="dk1"/>
                </a:solidFill>
              </a:rPr>
              <a:t>глюкозы</a:t>
            </a:r>
            <a:r>
              <a:rPr b="0" i="0" lang="ru-RU" sz="2400">
                <a:solidFill>
                  <a:schemeClr val="dk1"/>
                </a:solidFill>
              </a:rPr>
              <a:t> и развивающихся вследствие недостаточности гормона </a:t>
            </a:r>
            <a:r>
              <a:rPr lang="ru-RU" sz="2400">
                <a:solidFill>
                  <a:schemeClr val="dk1"/>
                </a:solidFill>
              </a:rPr>
              <a:t>инсулина</a:t>
            </a:r>
            <a:r>
              <a:rPr b="0" i="0" lang="ru-RU" sz="2400">
                <a:solidFill>
                  <a:schemeClr val="dk1"/>
                </a:solidFill>
              </a:rPr>
              <a:t>, в результате чего развивается стойкое увеличение содержания глюкозы в крови.</a:t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176" name="Google Shape;176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53942" y="532644"/>
            <a:ext cx="4376057" cy="2834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59730" y="3366648"/>
            <a:ext cx="5059972" cy="31703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3"/>
          <p:cNvSpPr txBox="1"/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t/>
            </a:r>
            <a:endParaRPr/>
          </a:p>
        </p:txBody>
      </p:sp>
      <p:pic>
        <p:nvPicPr>
          <p:cNvPr id="183" name="Google Shape;183;p1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9062" y="74645"/>
            <a:ext cx="10523554" cy="6624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/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ru-RU"/>
              <a:t>ЗДОРОВОЕ ПИТАНИЕ</a:t>
            </a:r>
            <a:endParaRPr/>
          </a:p>
        </p:txBody>
      </p:sp>
      <p:sp>
        <p:nvSpPr>
          <p:cNvPr id="102" name="Google Shape;102;p2"/>
          <p:cNvSpPr txBox="1"/>
          <p:nvPr>
            <p:ph idx="1" type="body"/>
          </p:nvPr>
        </p:nvSpPr>
        <p:spPr>
          <a:xfrm>
            <a:off x="838200" y="1408922"/>
            <a:ext cx="4256314" cy="47680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ru-RU" sz="2800">
                <a:solidFill>
                  <a:schemeClr val="dk1"/>
                </a:solidFill>
              </a:rPr>
              <a:t>Это питание, которое обеспечивает рост, нормальное развитие человека, способствует укреплению здоровья и профилактике заболеваний</a:t>
            </a:r>
            <a:endParaRPr/>
          </a:p>
        </p:txBody>
      </p:sp>
      <p:pic>
        <p:nvPicPr>
          <p:cNvPr id="103" name="Google Shape;10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59713" y="1408922"/>
            <a:ext cx="6605089" cy="49406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5808" y="3980286"/>
            <a:ext cx="3904192" cy="276720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"/>
          <p:cNvSpPr txBox="1"/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Impact"/>
              <a:buNone/>
            </a:pPr>
            <a:r>
              <a:rPr b="1" lang="ru-RU" sz="5400"/>
              <a:t>ПИЩА – ИСТОЧНИК ЭНЕРГИИ</a:t>
            </a:r>
            <a:endParaRPr/>
          </a:p>
        </p:txBody>
      </p:sp>
      <p:sp>
        <p:nvSpPr>
          <p:cNvPr id="110" name="Google Shape;110;p3"/>
          <p:cNvSpPr txBox="1"/>
          <p:nvPr>
            <p:ph idx="1" type="body"/>
          </p:nvPr>
        </p:nvSpPr>
        <p:spPr>
          <a:xfrm>
            <a:off x="1082352" y="1296955"/>
            <a:ext cx="3629608" cy="4582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rPr lang="ru-RU" sz="2400">
                <a:solidFill>
                  <a:schemeClr val="dk1"/>
                </a:solidFill>
              </a:rPr>
              <a:t>Человек использует энергию для выполнения всех видов деятельности: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rPr lang="ru-RU" sz="2400">
                <a:solidFill>
                  <a:schemeClr val="dk1"/>
                </a:solidFill>
              </a:rPr>
              <a:t>- движение, 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rPr lang="ru-RU" sz="2400">
                <a:solidFill>
                  <a:schemeClr val="dk1"/>
                </a:solidFill>
              </a:rPr>
              <a:t>- дыхание,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rPr lang="ru-RU" sz="2400">
                <a:solidFill>
                  <a:schemeClr val="dk1"/>
                </a:solidFill>
              </a:rPr>
              <a:t>- мышление,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rPr lang="ru-RU" sz="2400">
                <a:solidFill>
                  <a:schemeClr val="dk1"/>
                </a:solidFill>
              </a:rPr>
              <a:t>- речь 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rPr lang="ru-RU" sz="2400">
                <a:solidFill>
                  <a:schemeClr val="dk1"/>
                </a:solidFill>
              </a:rPr>
              <a:t>- сон. </a:t>
            </a:r>
            <a:endParaRPr/>
          </a:p>
          <a:p>
            <a:pPr indent="-1016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descr="070c5bb41e0f" id="111" name="Google Shape;11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63543" y="1194318"/>
            <a:ext cx="2955205" cy="2955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/>
          <p:cNvPicPr preferRelativeResize="0"/>
          <p:nvPr/>
        </p:nvPicPr>
        <p:blipFill rotWithShape="1">
          <a:blip r:embed="rId5">
            <a:alphaModFix/>
          </a:blip>
          <a:srcRect b="0" l="10438" r="7440" t="8047"/>
          <a:stretch/>
        </p:blipFill>
        <p:spPr>
          <a:xfrm>
            <a:off x="2897156" y="3086324"/>
            <a:ext cx="2873829" cy="33892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17763" y="1874517"/>
            <a:ext cx="6252884" cy="419877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4"/>
          <p:cNvSpPr txBox="1"/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ru-RU"/>
              <a:t>ОСНОВНЫЕ КОМПОНЕНТЫ ПИЩИ</a:t>
            </a:r>
            <a:endParaRPr/>
          </a:p>
        </p:txBody>
      </p:sp>
      <p:sp>
        <p:nvSpPr>
          <p:cNvPr id="119" name="Google Shape;119;p4"/>
          <p:cNvSpPr txBox="1"/>
          <p:nvPr>
            <p:ph idx="1" type="body"/>
          </p:nvPr>
        </p:nvSpPr>
        <p:spPr>
          <a:xfrm>
            <a:off x="886409" y="1380931"/>
            <a:ext cx="4572000" cy="53930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b="1" lang="ru-RU" sz="2800">
                <a:solidFill>
                  <a:schemeClr val="dk1"/>
                </a:solidFill>
              </a:rPr>
              <a:t>Белки – </a:t>
            </a:r>
            <a:r>
              <a:rPr lang="ru-RU" sz="2800">
                <a:solidFill>
                  <a:schemeClr val="dk1"/>
                </a:solidFill>
              </a:rPr>
              <a:t>основной строительный материал клеток. Из них образуются  ферменты, многие гормоны</a:t>
            </a:r>
            <a:endParaRPr sz="2800">
              <a:solidFill>
                <a:schemeClr val="dk1"/>
              </a:solidFill>
            </a:endParaRPr>
          </a:p>
          <a:p>
            <a:pPr indent="-255587" lvl="0" marL="365125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2800"/>
              <a:buChar char="•"/>
            </a:pPr>
            <a:r>
              <a:rPr b="1" lang="ru-RU" sz="2800">
                <a:solidFill>
                  <a:schemeClr val="dk1"/>
                </a:solidFill>
              </a:rPr>
              <a:t>Белки животные</a:t>
            </a:r>
            <a:r>
              <a:rPr lang="ru-RU" sz="2800">
                <a:solidFill>
                  <a:schemeClr val="dk1"/>
                </a:solidFill>
              </a:rPr>
              <a:t>: </a:t>
            </a:r>
            <a:endParaRPr/>
          </a:p>
          <a:p>
            <a:pPr indent="-255587" lvl="0" marL="365125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lang="ru-RU" sz="2800">
                <a:solidFill>
                  <a:schemeClr val="dk1"/>
                </a:solidFill>
              </a:rPr>
              <a:t> рыба, мясо, творог, сыр, яйца, птица</a:t>
            </a:r>
            <a:endParaRPr/>
          </a:p>
          <a:p>
            <a:pPr indent="-255587" lvl="0" marL="365125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2800"/>
              <a:buChar char="•"/>
            </a:pPr>
            <a:r>
              <a:rPr b="1" lang="ru-RU" sz="2800">
                <a:solidFill>
                  <a:schemeClr val="dk1"/>
                </a:solidFill>
              </a:rPr>
              <a:t>Белки растительные:</a:t>
            </a:r>
            <a:endParaRPr/>
          </a:p>
          <a:p>
            <a:pPr indent="-255587" lvl="0" marL="365125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lang="ru-RU" sz="2800">
                <a:solidFill>
                  <a:schemeClr val="dk1"/>
                </a:solidFill>
              </a:rPr>
              <a:t>  грибы, горох, бобы, фасоль, орехи, семечки   </a:t>
            </a:r>
            <a:endParaRPr/>
          </a:p>
          <a:p>
            <a:pPr indent="-1016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 txBox="1"/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ru-RU"/>
              <a:t>ОСНОВНЫЕ КОМПОНЕНТЫ ПИЩИ</a:t>
            </a:r>
            <a:endParaRPr/>
          </a:p>
        </p:txBody>
      </p:sp>
      <p:sp>
        <p:nvSpPr>
          <p:cNvPr id="125" name="Google Shape;125;p5"/>
          <p:cNvSpPr txBox="1"/>
          <p:nvPr>
            <p:ph idx="1" type="body"/>
          </p:nvPr>
        </p:nvSpPr>
        <p:spPr>
          <a:xfrm>
            <a:off x="1121049" y="1212980"/>
            <a:ext cx="4561294" cy="5421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60"/>
              <a:buChar char="•"/>
            </a:pPr>
            <a:r>
              <a:rPr lang="ru-RU" sz="3060">
                <a:solidFill>
                  <a:schemeClr val="dk1"/>
                </a:solidFill>
              </a:rPr>
              <a:t>Жиры - источник энергии, </a:t>
            </a:r>
            <a:r>
              <a:rPr b="0" i="0" lang="ru-RU" sz="306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входят в состав клеток, тканей</a:t>
            </a:r>
            <a:endParaRPr b="0" i="0" sz="306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060"/>
              <a:buChar char="•"/>
            </a:pPr>
            <a:r>
              <a:rPr b="1" i="1" lang="ru-RU" sz="3060">
                <a:solidFill>
                  <a:schemeClr val="dk1"/>
                </a:solidFill>
              </a:rPr>
              <a:t>Жиры растительные:</a:t>
            </a:r>
            <a:r>
              <a:rPr lang="ru-RU" sz="3060">
                <a:solidFill>
                  <a:schemeClr val="dk1"/>
                </a:solidFill>
              </a:rPr>
              <a:t> </a:t>
            </a:r>
            <a:endParaRPr/>
          </a:p>
          <a:p>
            <a:pPr indent="-514350" lvl="0" marL="623888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3060"/>
              <a:buFont typeface="Gill Sans"/>
              <a:buNone/>
            </a:pPr>
            <a:r>
              <a:rPr lang="ru-RU" sz="3060">
                <a:solidFill>
                  <a:schemeClr val="dk1"/>
                </a:solidFill>
              </a:rPr>
              <a:t>   растительное масло,</a:t>
            </a:r>
            <a:endParaRPr/>
          </a:p>
          <a:p>
            <a:pPr indent="-514350" lvl="0" marL="623888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3060"/>
              <a:buFont typeface="Gill Sans"/>
              <a:buNone/>
            </a:pPr>
            <a:r>
              <a:rPr lang="ru-RU" sz="3060">
                <a:solidFill>
                  <a:schemeClr val="dk1"/>
                </a:solidFill>
              </a:rPr>
              <a:t>    рыбий жир, орехи;</a:t>
            </a:r>
            <a:endParaRPr b="0" i="0" sz="306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060"/>
              <a:buChar char="•"/>
            </a:pPr>
            <a:r>
              <a:rPr b="1" i="1" lang="ru-RU" sz="3060">
                <a:solidFill>
                  <a:schemeClr val="dk1"/>
                </a:solidFill>
              </a:rPr>
              <a:t>Жиры животные</a:t>
            </a:r>
            <a:r>
              <a:rPr i="1" lang="ru-RU" sz="3060">
                <a:solidFill>
                  <a:schemeClr val="dk1"/>
                </a:solidFill>
              </a:rPr>
              <a:t>:</a:t>
            </a:r>
            <a:r>
              <a:rPr lang="ru-RU" sz="3060">
                <a:solidFill>
                  <a:schemeClr val="dk1"/>
                </a:solidFill>
              </a:rPr>
              <a:t> </a:t>
            </a:r>
            <a:endParaRPr/>
          </a:p>
          <a:p>
            <a:pPr indent="-514350" lvl="0" marL="623888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3060"/>
              <a:buFont typeface="Noto Sans Symbols"/>
              <a:buNone/>
            </a:pPr>
            <a:r>
              <a:rPr lang="ru-RU" sz="3060">
                <a:solidFill>
                  <a:schemeClr val="dk1"/>
                </a:solidFill>
              </a:rPr>
              <a:t>     сливочное масло,</a:t>
            </a:r>
            <a:endParaRPr/>
          </a:p>
          <a:p>
            <a:pPr indent="-514350" lvl="0" marL="623888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3060"/>
              <a:buFont typeface="Noto Sans Symbols"/>
              <a:buNone/>
            </a:pPr>
            <a:r>
              <a:rPr lang="ru-RU" sz="3060">
                <a:solidFill>
                  <a:schemeClr val="dk1"/>
                </a:solidFill>
              </a:rPr>
              <a:t>     сыр, сметана, сливки.</a:t>
            </a:r>
            <a:r>
              <a:rPr b="1" i="1" lang="ru-RU" sz="3060">
                <a:solidFill>
                  <a:schemeClr val="dk1"/>
                </a:solidFill>
              </a:rPr>
              <a:t>  </a:t>
            </a:r>
            <a:br>
              <a:rPr lang="ru-RU" sz="1700"/>
            </a:br>
            <a:br>
              <a:rPr lang="ru-RU" sz="1700"/>
            </a:br>
            <a:endParaRPr sz="1700"/>
          </a:p>
        </p:txBody>
      </p:sp>
      <p:pic>
        <p:nvPicPr>
          <p:cNvPr id="126" name="Google Shape;12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58408" y="1515389"/>
            <a:ext cx="6286306" cy="4512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"/>
          <p:cNvSpPr txBox="1"/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ru-RU"/>
              <a:t>ОСНОВНЫЕ КОМПОНЕНТЫ ПИЩИ</a:t>
            </a:r>
            <a:endParaRPr/>
          </a:p>
        </p:txBody>
      </p:sp>
      <p:sp>
        <p:nvSpPr>
          <p:cNvPr id="132" name="Google Shape;132;p6"/>
          <p:cNvSpPr txBox="1"/>
          <p:nvPr>
            <p:ph idx="1" type="body"/>
          </p:nvPr>
        </p:nvSpPr>
        <p:spPr>
          <a:xfrm>
            <a:off x="1251677" y="1418253"/>
            <a:ext cx="9170617" cy="4461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b="1" lang="ru-RU" sz="2400">
                <a:solidFill>
                  <a:schemeClr val="dk1"/>
                </a:solidFill>
              </a:rPr>
              <a:t>Углеводы</a:t>
            </a:r>
            <a:r>
              <a:rPr lang="ru-RU" sz="2400">
                <a:solidFill>
                  <a:schemeClr val="dk1"/>
                </a:solidFill>
              </a:rPr>
              <a:t>- главный поставщик энергии для работы мышц и других органов. Вместе с белками они образуют ферменты и гормоны</a:t>
            </a:r>
            <a:endParaRPr/>
          </a:p>
        </p:txBody>
      </p:sp>
      <p:pic>
        <p:nvPicPr>
          <p:cNvPr id="133" name="Google Shape;13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86150" y="2315297"/>
            <a:ext cx="5014477" cy="3554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71680" y="2910385"/>
            <a:ext cx="5169159" cy="3554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17232" y="1399692"/>
            <a:ext cx="6969210" cy="4954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7"/>
          <p:cNvSpPr txBox="1"/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ru-RU"/>
              <a:t>ОСНОВНЫЕ КОМПОНЕНТЫ ПИЩИ</a:t>
            </a:r>
            <a:endParaRPr/>
          </a:p>
        </p:txBody>
      </p:sp>
      <p:sp>
        <p:nvSpPr>
          <p:cNvPr id="141" name="Google Shape;141;p7"/>
          <p:cNvSpPr txBox="1"/>
          <p:nvPr>
            <p:ph idx="1" type="body"/>
          </p:nvPr>
        </p:nvSpPr>
        <p:spPr>
          <a:xfrm>
            <a:off x="1251678" y="1268963"/>
            <a:ext cx="3880159" cy="46106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b="1" lang="ru-RU" sz="3200">
                <a:solidFill>
                  <a:schemeClr val="dk1"/>
                </a:solidFill>
              </a:rPr>
              <a:t>Витамины и минеральные вещества- </a:t>
            </a:r>
            <a:r>
              <a:rPr lang="ru-RU" sz="3200">
                <a:solidFill>
                  <a:schemeClr val="dk1"/>
                </a:solidFill>
              </a:rPr>
              <a:t>помогают организму расти и быть здоровыми</a:t>
            </a:r>
            <a:endParaRPr/>
          </a:p>
          <a:p>
            <a:pPr indent="-1016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"/>
          <p:cNvSpPr txBox="1"/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t/>
            </a:r>
            <a:endParaRPr/>
          </a:p>
        </p:txBody>
      </p:sp>
      <p:pic>
        <p:nvPicPr>
          <p:cNvPr id="147" name="Google Shape;147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1678" y="83976"/>
            <a:ext cx="9688643" cy="6774024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"/>
          <p:cNvSpPr txBox="1"/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t/>
            </a:r>
            <a:endParaRPr/>
          </a:p>
        </p:txBody>
      </p:sp>
      <p:pic>
        <p:nvPicPr>
          <p:cNvPr id="153" name="Google Shape;153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1422" y="86539"/>
            <a:ext cx="9609155" cy="66849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Эмблема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2020-08-22T15:26:50Z</dcterms:created>
  <dc:creator>Dmitriy</dc:creator>
</cp:coreProperties>
</file>